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343" r:id="rId3"/>
    <p:sldId id="344" r:id="rId4"/>
    <p:sldId id="345" r:id="rId5"/>
    <p:sldId id="346" r:id="rId6"/>
    <p:sldId id="332" r:id="rId7"/>
    <p:sldId id="333" r:id="rId8"/>
    <p:sldId id="334" r:id="rId9"/>
    <p:sldId id="347" r:id="rId10"/>
    <p:sldId id="320" r:id="rId11"/>
    <p:sldId id="271" r:id="rId12"/>
    <p:sldId id="272" r:id="rId13"/>
    <p:sldId id="273" r:id="rId14"/>
    <p:sldId id="274" r:id="rId15"/>
    <p:sldId id="275" r:id="rId16"/>
    <p:sldId id="318" r:id="rId17"/>
    <p:sldId id="319" r:id="rId18"/>
    <p:sldId id="310" r:id="rId19"/>
    <p:sldId id="311" r:id="rId20"/>
    <p:sldId id="312" r:id="rId21"/>
    <p:sldId id="323" r:id="rId22"/>
    <p:sldId id="278" r:id="rId23"/>
    <p:sldId id="279" r:id="rId24"/>
    <p:sldId id="280" r:id="rId25"/>
    <p:sldId id="281" r:id="rId26"/>
    <p:sldId id="321" r:id="rId27"/>
    <p:sldId id="324" r:id="rId28"/>
    <p:sldId id="286" r:id="rId29"/>
    <p:sldId id="287" r:id="rId30"/>
    <p:sldId id="326" r:id="rId31"/>
    <p:sldId id="327" r:id="rId32"/>
    <p:sldId id="299" r:id="rId33"/>
    <p:sldId id="300" r:id="rId34"/>
    <p:sldId id="329" r:id="rId35"/>
    <p:sldId id="335" r:id="rId36"/>
    <p:sldId id="336" r:id="rId37"/>
    <p:sldId id="337" r:id="rId38"/>
    <p:sldId id="338" r:id="rId39"/>
    <p:sldId id="339" r:id="rId40"/>
    <p:sldId id="341"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287F96-FF48-49FC-8175-52316F2F7C44}" v="127" dt="2020-03-09T06:37:44.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158" autoAdjust="0"/>
    <p:restoredTop sz="68488" autoAdjust="0"/>
  </p:normalViewPr>
  <p:slideViewPr>
    <p:cSldViewPr snapToGrid="0">
      <p:cViewPr varScale="1">
        <p:scale>
          <a:sx n="78" d="100"/>
          <a:sy n="78" d="100"/>
        </p:scale>
        <p:origin x="21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u, Sean" userId="7bbf21b4-3990-4e7c-9857-62dd31c216f1" providerId="ADAL" clId="{B7287F96-FF48-49FC-8175-52316F2F7C44}"/>
    <pc:docChg chg="modSld">
      <pc:chgData name="Zhu, Sean" userId="7bbf21b4-3990-4e7c-9857-62dd31c216f1" providerId="ADAL" clId="{B7287F96-FF48-49FC-8175-52316F2F7C44}" dt="2020-03-09T06:37:49.755" v="168" actId="1076"/>
      <pc:docMkLst>
        <pc:docMk/>
      </pc:docMkLst>
      <pc:sldChg chg="modSp">
        <pc:chgData name="Zhu, Sean" userId="7bbf21b4-3990-4e7c-9857-62dd31c216f1" providerId="ADAL" clId="{B7287F96-FF48-49FC-8175-52316F2F7C44}" dt="2020-03-08T04:37:39.534" v="25" actId="1076"/>
        <pc:sldMkLst>
          <pc:docMk/>
          <pc:sldMk cId="3533025316" sldId="271"/>
        </pc:sldMkLst>
        <pc:spChg chg="mod">
          <ac:chgData name="Zhu, Sean" userId="7bbf21b4-3990-4e7c-9857-62dd31c216f1" providerId="ADAL" clId="{B7287F96-FF48-49FC-8175-52316F2F7C44}" dt="2020-03-08T04:37:35.647" v="24" actId="1076"/>
          <ac:spMkLst>
            <pc:docMk/>
            <pc:sldMk cId="3533025316" sldId="271"/>
            <ac:spMk id="9" creationId="{00000000-0000-0000-0000-000000000000}"/>
          </ac:spMkLst>
        </pc:spChg>
        <pc:spChg chg="mod">
          <ac:chgData name="Zhu, Sean" userId="7bbf21b4-3990-4e7c-9857-62dd31c216f1" providerId="ADAL" clId="{B7287F96-FF48-49FC-8175-52316F2F7C44}" dt="2020-03-08T04:37:39.534" v="25" actId="1076"/>
          <ac:spMkLst>
            <pc:docMk/>
            <pc:sldMk cId="3533025316" sldId="271"/>
            <ac:spMk id="88" creationId="{00000000-0000-0000-0000-000000000000}"/>
          </ac:spMkLst>
        </pc:spChg>
      </pc:sldChg>
      <pc:sldChg chg="modSp">
        <pc:chgData name="Zhu, Sean" userId="7bbf21b4-3990-4e7c-9857-62dd31c216f1" providerId="ADAL" clId="{B7287F96-FF48-49FC-8175-52316F2F7C44}" dt="2020-03-08T04:38:10.583" v="27" actId="1076"/>
        <pc:sldMkLst>
          <pc:docMk/>
          <pc:sldMk cId="801983722" sldId="272"/>
        </pc:sldMkLst>
        <pc:spChg chg="mod">
          <ac:chgData name="Zhu, Sean" userId="7bbf21b4-3990-4e7c-9857-62dd31c216f1" providerId="ADAL" clId="{B7287F96-FF48-49FC-8175-52316F2F7C44}" dt="2020-03-08T04:38:10.583" v="27" actId="1076"/>
          <ac:spMkLst>
            <pc:docMk/>
            <pc:sldMk cId="801983722" sldId="272"/>
            <ac:spMk id="2" creationId="{00000000-0000-0000-0000-000000000000}"/>
          </ac:spMkLst>
        </pc:spChg>
      </pc:sldChg>
      <pc:sldChg chg="modSp">
        <pc:chgData name="Zhu, Sean" userId="7bbf21b4-3990-4e7c-9857-62dd31c216f1" providerId="ADAL" clId="{B7287F96-FF48-49FC-8175-52316F2F7C44}" dt="2020-03-08T04:38:17.231" v="29" actId="1076"/>
        <pc:sldMkLst>
          <pc:docMk/>
          <pc:sldMk cId="1507780919" sldId="273"/>
        </pc:sldMkLst>
        <pc:spChg chg="mod">
          <ac:chgData name="Zhu, Sean" userId="7bbf21b4-3990-4e7c-9857-62dd31c216f1" providerId="ADAL" clId="{B7287F96-FF48-49FC-8175-52316F2F7C44}" dt="2020-03-08T04:38:17.231" v="29" actId="1076"/>
          <ac:spMkLst>
            <pc:docMk/>
            <pc:sldMk cId="1507780919" sldId="273"/>
            <ac:spMk id="2" creationId="{00000000-0000-0000-0000-000000000000}"/>
          </ac:spMkLst>
        </pc:spChg>
      </pc:sldChg>
      <pc:sldChg chg="modSp">
        <pc:chgData name="Zhu, Sean" userId="7bbf21b4-3990-4e7c-9857-62dd31c216f1" providerId="ADAL" clId="{B7287F96-FF48-49FC-8175-52316F2F7C44}" dt="2020-03-08T04:38:25.311" v="31" actId="1076"/>
        <pc:sldMkLst>
          <pc:docMk/>
          <pc:sldMk cId="876070460" sldId="274"/>
        </pc:sldMkLst>
        <pc:spChg chg="mod">
          <ac:chgData name="Zhu, Sean" userId="7bbf21b4-3990-4e7c-9857-62dd31c216f1" providerId="ADAL" clId="{B7287F96-FF48-49FC-8175-52316F2F7C44}" dt="2020-03-08T04:38:25.311" v="31" actId="1076"/>
          <ac:spMkLst>
            <pc:docMk/>
            <pc:sldMk cId="876070460" sldId="274"/>
            <ac:spMk id="2" creationId="{00000000-0000-0000-0000-000000000000}"/>
          </ac:spMkLst>
        </pc:spChg>
      </pc:sldChg>
      <pc:sldChg chg="modSp">
        <pc:chgData name="Zhu, Sean" userId="7bbf21b4-3990-4e7c-9857-62dd31c216f1" providerId="ADAL" clId="{B7287F96-FF48-49FC-8175-52316F2F7C44}" dt="2020-03-08T04:38:33.095" v="33" actId="1076"/>
        <pc:sldMkLst>
          <pc:docMk/>
          <pc:sldMk cId="3408088596" sldId="275"/>
        </pc:sldMkLst>
        <pc:spChg chg="mod">
          <ac:chgData name="Zhu, Sean" userId="7bbf21b4-3990-4e7c-9857-62dd31c216f1" providerId="ADAL" clId="{B7287F96-FF48-49FC-8175-52316F2F7C44}" dt="2020-03-08T04:38:33.095" v="33" actId="1076"/>
          <ac:spMkLst>
            <pc:docMk/>
            <pc:sldMk cId="3408088596" sldId="275"/>
            <ac:spMk id="2" creationId="{00000000-0000-0000-0000-000000000000}"/>
          </ac:spMkLst>
        </pc:spChg>
      </pc:sldChg>
      <pc:sldChg chg="modSp">
        <pc:chgData name="Zhu, Sean" userId="7bbf21b4-3990-4e7c-9857-62dd31c216f1" providerId="ADAL" clId="{B7287F96-FF48-49FC-8175-52316F2F7C44}" dt="2020-03-08T04:44:25.403" v="48" actId="1076"/>
        <pc:sldMkLst>
          <pc:docMk/>
          <pc:sldMk cId="2454187169" sldId="281"/>
        </pc:sldMkLst>
        <pc:spChg chg="mod">
          <ac:chgData name="Zhu, Sean" userId="7bbf21b4-3990-4e7c-9857-62dd31c216f1" providerId="ADAL" clId="{B7287F96-FF48-49FC-8175-52316F2F7C44}" dt="2020-03-08T04:44:20.619" v="47" actId="1076"/>
          <ac:spMkLst>
            <pc:docMk/>
            <pc:sldMk cId="2454187169" sldId="281"/>
            <ac:spMk id="3" creationId="{00000000-0000-0000-0000-000000000000}"/>
          </ac:spMkLst>
        </pc:spChg>
        <pc:spChg chg="mod">
          <ac:chgData name="Zhu, Sean" userId="7bbf21b4-3990-4e7c-9857-62dd31c216f1" providerId="ADAL" clId="{B7287F96-FF48-49FC-8175-52316F2F7C44}" dt="2020-03-08T04:44:25.403" v="48" actId="1076"/>
          <ac:spMkLst>
            <pc:docMk/>
            <pc:sldMk cId="2454187169" sldId="281"/>
            <ac:spMk id="10" creationId="{00000000-0000-0000-0000-000000000000}"/>
          </ac:spMkLst>
        </pc:spChg>
      </pc:sldChg>
      <pc:sldChg chg="modSp">
        <pc:chgData name="Zhu, Sean" userId="7bbf21b4-3990-4e7c-9857-62dd31c216f1" providerId="ADAL" clId="{B7287F96-FF48-49FC-8175-52316F2F7C44}" dt="2020-03-08T04:45:59.868" v="50" actId="1076"/>
        <pc:sldMkLst>
          <pc:docMk/>
          <pc:sldMk cId="4256658515" sldId="299"/>
        </pc:sldMkLst>
        <pc:spChg chg="mod">
          <ac:chgData name="Zhu, Sean" userId="7bbf21b4-3990-4e7c-9857-62dd31c216f1" providerId="ADAL" clId="{B7287F96-FF48-49FC-8175-52316F2F7C44}" dt="2020-03-08T04:45:59.868" v="50" actId="1076"/>
          <ac:spMkLst>
            <pc:docMk/>
            <pc:sldMk cId="4256658515" sldId="299"/>
            <ac:spMk id="4" creationId="{00000000-0000-0000-0000-000000000000}"/>
          </ac:spMkLst>
        </pc:spChg>
      </pc:sldChg>
      <pc:sldChg chg="modSp">
        <pc:chgData name="Zhu, Sean" userId="7bbf21b4-3990-4e7c-9857-62dd31c216f1" providerId="ADAL" clId="{B7287F96-FF48-49FC-8175-52316F2F7C44}" dt="2020-03-08T04:46:14.500" v="52" actId="6549"/>
        <pc:sldMkLst>
          <pc:docMk/>
          <pc:sldMk cId="3654551821" sldId="300"/>
        </pc:sldMkLst>
        <pc:spChg chg="mod">
          <ac:chgData name="Zhu, Sean" userId="7bbf21b4-3990-4e7c-9857-62dd31c216f1" providerId="ADAL" clId="{B7287F96-FF48-49FC-8175-52316F2F7C44}" dt="2020-03-08T04:46:05.988" v="51" actId="14100"/>
          <ac:spMkLst>
            <pc:docMk/>
            <pc:sldMk cId="3654551821" sldId="300"/>
            <ac:spMk id="3" creationId="{00000000-0000-0000-0000-000000000000}"/>
          </ac:spMkLst>
        </pc:spChg>
        <pc:spChg chg="mod">
          <ac:chgData name="Zhu, Sean" userId="7bbf21b4-3990-4e7c-9857-62dd31c216f1" providerId="ADAL" clId="{B7287F96-FF48-49FC-8175-52316F2F7C44}" dt="2020-03-08T04:46:14.500" v="52" actId="6549"/>
          <ac:spMkLst>
            <pc:docMk/>
            <pc:sldMk cId="3654551821" sldId="300"/>
            <ac:spMk id="26" creationId="{00000000-0000-0000-0000-000000000000}"/>
          </ac:spMkLst>
        </pc:spChg>
      </pc:sldChg>
      <pc:sldChg chg="modSp">
        <pc:chgData name="Zhu, Sean" userId="7bbf21b4-3990-4e7c-9857-62dd31c216f1" providerId="ADAL" clId="{B7287F96-FF48-49FC-8175-52316F2F7C44}" dt="2020-03-08T04:43:27.289" v="45" actId="1076"/>
        <pc:sldMkLst>
          <pc:docMk/>
          <pc:sldMk cId="4129346545" sldId="323"/>
        </pc:sldMkLst>
        <pc:spChg chg="mod">
          <ac:chgData name="Zhu, Sean" userId="7bbf21b4-3990-4e7c-9857-62dd31c216f1" providerId="ADAL" clId="{B7287F96-FF48-49FC-8175-52316F2F7C44}" dt="2020-03-08T04:38:55.471" v="37" actId="14100"/>
          <ac:spMkLst>
            <pc:docMk/>
            <pc:sldMk cId="4129346545" sldId="323"/>
            <ac:spMk id="2" creationId="{00000000-0000-0000-0000-000000000000}"/>
          </ac:spMkLst>
        </pc:spChg>
        <pc:spChg chg="mod">
          <ac:chgData name="Zhu, Sean" userId="7bbf21b4-3990-4e7c-9857-62dd31c216f1" providerId="ADAL" clId="{B7287F96-FF48-49FC-8175-52316F2F7C44}" dt="2020-03-08T04:43:27.289" v="45" actId="1076"/>
          <ac:spMkLst>
            <pc:docMk/>
            <pc:sldMk cId="4129346545" sldId="323"/>
            <ac:spMk id="136" creationId="{00000000-0000-0000-0000-000000000000}"/>
          </ac:spMkLst>
        </pc:spChg>
      </pc:sldChg>
      <pc:sldChg chg="modSp">
        <pc:chgData name="Zhu, Sean" userId="7bbf21b4-3990-4e7c-9857-62dd31c216f1" providerId="ADAL" clId="{B7287F96-FF48-49FC-8175-52316F2F7C44}" dt="2020-03-08T04:46:50.076" v="54" actId="1076"/>
        <pc:sldMkLst>
          <pc:docMk/>
          <pc:sldMk cId="3931619848" sldId="337"/>
        </pc:sldMkLst>
        <pc:spChg chg="mod">
          <ac:chgData name="Zhu, Sean" userId="7bbf21b4-3990-4e7c-9857-62dd31c216f1" providerId="ADAL" clId="{B7287F96-FF48-49FC-8175-52316F2F7C44}" dt="2020-03-08T04:46:50.076" v="54" actId="1076"/>
          <ac:spMkLst>
            <pc:docMk/>
            <pc:sldMk cId="3931619848" sldId="337"/>
            <ac:spMk id="10" creationId="{00000000-0000-0000-0000-000000000000}"/>
          </ac:spMkLst>
        </pc:spChg>
      </pc:sldChg>
      <pc:sldChg chg="modSp modAnim">
        <pc:chgData name="Zhu, Sean" userId="7bbf21b4-3990-4e7c-9857-62dd31c216f1" providerId="ADAL" clId="{B7287F96-FF48-49FC-8175-52316F2F7C44}" dt="2020-03-09T06:37:49.755" v="168" actId="1076"/>
        <pc:sldMkLst>
          <pc:docMk/>
          <pc:sldMk cId="2007220944" sldId="345"/>
        </pc:sldMkLst>
        <pc:spChg chg="mod">
          <ac:chgData name="Zhu, Sean" userId="7bbf21b4-3990-4e7c-9857-62dd31c216f1" providerId="ADAL" clId="{B7287F96-FF48-49FC-8175-52316F2F7C44}" dt="2020-03-09T06:37:49.755" v="168" actId="1076"/>
          <ac:spMkLst>
            <pc:docMk/>
            <pc:sldMk cId="2007220944" sldId="345"/>
            <ac:spMk id="3" creationId="{00000000-0000-0000-0000-000000000000}"/>
          </ac:spMkLst>
        </pc:spChg>
      </pc:sldChg>
      <pc:sldChg chg="modSp">
        <pc:chgData name="Zhu, Sean" userId="7bbf21b4-3990-4e7c-9857-62dd31c216f1" providerId="ADAL" clId="{B7287F96-FF48-49FC-8175-52316F2F7C44}" dt="2020-03-08T04:40:48.367" v="42" actId="1076"/>
        <pc:sldMkLst>
          <pc:docMk/>
          <pc:sldMk cId="1847898885" sldId="346"/>
        </pc:sldMkLst>
        <pc:spChg chg="mod">
          <ac:chgData name="Zhu, Sean" userId="7bbf21b4-3990-4e7c-9857-62dd31c216f1" providerId="ADAL" clId="{B7287F96-FF48-49FC-8175-52316F2F7C44}" dt="2020-03-08T04:40:15.631" v="40" actId="1076"/>
          <ac:spMkLst>
            <pc:docMk/>
            <pc:sldMk cId="1847898885" sldId="346"/>
            <ac:spMk id="2" creationId="{00000000-0000-0000-0000-000000000000}"/>
          </ac:spMkLst>
        </pc:spChg>
        <pc:spChg chg="mod">
          <ac:chgData name="Zhu, Sean" userId="7bbf21b4-3990-4e7c-9857-62dd31c216f1" providerId="ADAL" clId="{B7287F96-FF48-49FC-8175-52316F2F7C44}" dt="2020-03-08T04:40:48.367" v="42" actId="1076"/>
          <ac:spMkLst>
            <pc:docMk/>
            <pc:sldMk cId="1847898885" sldId="346"/>
            <ac:spMk id="3" creationId="{00000000-0000-0000-0000-000000000000}"/>
          </ac:spMkLst>
        </pc:spChg>
      </pc:sldChg>
      <pc:sldChg chg="modSp">
        <pc:chgData name="Zhu, Sean" userId="7bbf21b4-3990-4e7c-9857-62dd31c216f1" providerId="ADAL" clId="{B7287F96-FF48-49FC-8175-52316F2F7C44}" dt="2020-03-08T04:47:58.781" v="57" actId="14100"/>
        <pc:sldMkLst>
          <pc:docMk/>
          <pc:sldMk cId="105346556" sldId="352"/>
        </pc:sldMkLst>
        <pc:spChg chg="mod">
          <ac:chgData name="Zhu, Sean" userId="7bbf21b4-3990-4e7c-9857-62dd31c216f1" providerId="ADAL" clId="{B7287F96-FF48-49FC-8175-52316F2F7C44}" dt="2020-03-08T04:47:58.781" v="57" actId="14100"/>
          <ac:spMkLst>
            <pc:docMk/>
            <pc:sldMk cId="105346556" sldId="352"/>
            <ac:spMk id="4" creationId="{00000000-0000-0000-0000-000000000000}"/>
          </ac:spMkLst>
        </pc:spChg>
      </pc:sldChg>
      <pc:sldChg chg="modNotesTx">
        <pc:chgData name="Zhu, Sean" userId="7bbf21b4-3990-4e7c-9857-62dd31c216f1" providerId="ADAL" clId="{B7287F96-FF48-49FC-8175-52316F2F7C44}" dt="2020-03-08T04:48:07.613" v="58" actId="6549"/>
        <pc:sldMkLst>
          <pc:docMk/>
          <pc:sldMk cId="1763978530"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065E4005-B1AF-4700-B55B-FBF77F5968A3}" type="presOf" srcId="{7ABBEAF7-C373-4176-BC82-DCCB6D5E3E26}" destId="{A491758C-84A6-4A4D-888E-93118B4129B4}" srcOrd="0" destOrd="0" presId="urn:microsoft.com/office/officeart/2005/8/layout/process1"/>
    <dgm:cxn modelId="{6F6CBB0C-8EF5-4C17-95C4-33E2E15813D1}"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2D33CF3D-783C-4879-AC93-97C5191F9CA8}" type="presOf" srcId="{D60C5607-81DE-4CC8-91B3-C56E5666A49F}" destId="{75576B2E-DB43-49F5-8A31-D5CBF5F78EEC}" srcOrd="0" destOrd="0" presId="urn:microsoft.com/office/officeart/2005/8/layout/process1"/>
    <dgm:cxn modelId="{8D5D5A75-E210-4A70-A078-682469248FEF}" type="presOf" srcId="{801111EC-7761-4006-9B8D-BDD3478D6A0C}" destId="{CFEBD105-9F67-4F60-B070-C671AE93A28A}" srcOrd="0" destOrd="0" presId="urn:microsoft.com/office/officeart/2005/8/layout/process1"/>
    <dgm:cxn modelId="{35BB2386-750E-4524-B6C3-768F75B67309}" type="presOf" srcId="{E857221A-734F-4396-A642-04F985B7D590}" destId="{FCAC1A52-7A03-424B-8708-40DF70DCEBE1}"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ABE16CB5-EFD7-477D-8B23-3AC971674672}" type="presOf" srcId="{E857221A-734F-4396-A642-04F985B7D590}" destId="{888540DF-FD49-4215-991C-C7B2A2E10D35}" srcOrd="0" destOrd="0" presId="urn:microsoft.com/office/officeart/2005/8/layout/process1"/>
    <dgm:cxn modelId="{3FF91CB6-DDB4-4C82-8984-9762CD5923AD}" type="presOf" srcId="{680F7195-4FD3-481E-8A2B-5AD54C8280AB}" destId="{B28036AB-B71B-48DE-97C4-D287BC3BE7AC}" srcOrd="0" destOrd="0" presId="urn:microsoft.com/office/officeart/2005/8/layout/process1"/>
    <dgm:cxn modelId="{E53110B8-D44F-4AA7-92C5-50727E6AA94A}" type="presOf" srcId="{D60C5607-81DE-4CC8-91B3-C56E5666A49F}" destId="{1FFABC42-5BE3-4E33-A2BE-582BDAFB0BDF}" srcOrd="1" destOrd="0" presId="urn:microsoft.com/office/officeart/2005/8/layout/process1"/>
    <dgm:cxn modelId="{666696D6-A81B-43A4-ABF9-C269B76985DE}" type="presParOf" srcId="{A491758C-84A6-4A4D-888E-93118B4129B4}" destId="{CFEBD105-9F67-4F60-B070-C671AE93A28A}" srcOrd="0" destOrd="0" presId="urn:microsoft.com/office/officeart/2005/8/layout/process1"/>
    <dgm:cxn modelId="{AF678D29-14F5-4DC4-9C70-A8B201A06520}" type="presParOf" srcId="{A491758C-84A6-4A4D-888E-93118B4129B4}" destId="{888540DF-FD49-4215-991C-C7B2A2E10D35}" srcOrd="1" destOrd="0" presId="urn:microsoft.com/office/officeart/2005/8/layout/process1"/>
    <dgm:cxn modelId="{BA0B3FF1-0D0C-4696-AE03-24787257E4BE}" type="presParOf" srcId="{888540DF-FD49-4215-991C-C7B2A2E10D35}" destId="{FCAC1A52-7A03-424B-8708-40DF70DCEBE1}" srcOrd="0" destOrd="0" presId="urn:microsoft.com/office/officeart/2005/8/layout/process1"/>
    <dgm:cxn modelId="{97DB561C-3635-4192-A20A-737F863BC4C5}" type="presParOf" srcId="{A491758C-84A6-4A4D-888E-93118B4129B4}" destId="{2C9E42A7-D692-4DEF-A008-68C3A4D1516E}" srcOrd="2" destOrd="0" presId="urn:microsoft.com/office/officeart/2005/8/layout/process1"/>
    <dgm:cxn modelId="{DA063AFD-EC9D-4A48-ABEE-499D00662B70}" type="presParOf" srcId="{A491758C-84A6-4A4D-888E-93118B4129B4}" destId="{75576B2E-DB43-49F5-8A31-D5CBF5F78EEC}" srcOrd="3" destOrd="0" presId="urn:microsoft.com/office/officeart/2005/8/layout/process1"/>
    <dgm:cxn modelId="{51533F9E-6C05-4F61-934B-C57D29845794}" type="presParOf" srcId="{75576B2E-DB43-49F5-8A31-D5CBF5F78EEC}" destId="{1FFABC42-5BE3-4E33-A2BE-582BDAFB0BDF}" srcOrd="0" destOrd="0" presId="urn:microsoft.com/office/officeart/2005/8/layout/process1"/>
    <dgm:cxn modelId="{3CB584B8-A914-489D-8E84-EE56C4D295A6}"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53.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53.wmf"/><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10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10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5.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image" Target="../media/image120.wmf"/><Relationship Id="rId2" Type="http://schemas.openxmlformats.org/officeDocument/2006/relationships/image" Target="../media/image118.wmf"/><Relationship Id="rId1" Type="http://schemas.openxmlformats.org/officeDocument/2006/relationships/image" Target="../media/image123.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53.wmf"/><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EB32D-3EFC-443D-9FD5-44BA8F54B34E}" type="datetimeFigureOut">
              <a:rPr lang="zh-TW" altLang="en-US" smtClean="0"/>
              <a:t>2020/3/9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F5DAF-6A0D-4EB6-BEE4-4A3D9B453FF2}" type="slidenum">
              <a:rPr lang="zh-TW" altLang="en-US" smtClean="0"/>
              <a:t>‹#›</a:t>
            </a:fld>
            <a:endParaRPr lang="zh-TW" altLang="en-US"/>
          </a:p>
        </p:txBody>
      </p:sp>
    </p:spTree>
    <p:extLst>
      <p:ext uri="{BB962C8B-B14F-4D97-AF65-F5344CB8AC3E}">
        <p14:creationId xmlns:p14="http://schemas.microsoft.com/office/powerpoint/2010/main" val="174823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eorge_Cybenko" TargetMode="External"/><Relationship Id="rId3" Type="http://schemas.openxmlformats.org/officeDocument/2006/relationships/hyperlink" Target="http://www.nature.com/nature/journal/v323/n6088/pdf/323533a0.pdf" TargetMode="External"/><Relationship Id="rId7" Type="http://schemas.openxmlformats.org/officeDocument/2006/relationships/hyperlink" Target="https://en.wikipedia.org/wiki/Theore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n.wikipedia.org/wiki/Ronald_J._Williams" TargetMode="External"/><Relationship Id="rId11" Type="http://schemas.openxmlformats.org/officeDocument/2006/relationships/hyperlink" Target="https://en.wikipedia.org/wiki/IEEE" TargetMode="External"/><Relationship Id="rId5" Type="http://schemas.openxmlformats.org/officeDocument/2006/relationships/hyperlink" Target="http://www.cs.toronto.edu/~hinton/" TargetMode="External"/><Relationship Id="rId10" Type="http://schemas.openxmlformats.org/officeDocument/2006/relationships/hyperlink" Target="https://en.wikipedia.org/wiki/Dartmouth_College" TargetMode="External"/><Relationship Id="rId4" Type="http://schemas.openxmlformats.org/officeDocument/2006/relationships/hyperlink" Target="http://en.wikipedia.org/wiki/David_Rumelhart" TargetMode="External"/><Relationship Id="rId9" Type="http://schemas.openxmlformats.org/officeDocument/2006/relationships/hyperlink" Target="https://en.wikipedia.org/wiki/Sigmoid_functi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idsia.ch/~juergen/SeppHochreiter1991ThesisAdvisorSchmidhuber.pd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rxiv.org/abs/1502.0185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2</a:t>
            </a:fld>
            <a:endParaRPr lang="en-US"/>
          </a:p>
        </p:txBody>
      </p:sp>
    </p:spTree>
    <p:extLst>
      <p:ext uri="{BB962C8B-B14F-4D97-AF65-F5344CB8AC3E}">
        <p14:creationId xmlns:p14="http://schemas.microsoft.com/office/powerpoint/2010/main" val="321605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164361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14</a:t>
            </a:fld>
            <a:endParaRPr lang="zh-TW" altLang="en-US"/>
          </a:p>
        </p:txBody>
      </p:sp>
    </p:spTree>
    <p:extLst>
      <p:ext uri="{BB962C8B-B14F-4D97-AF65-F5344CB8AC3E}">
        <p14:creationId xmlns:p14="http://schemas.microsoft.com/office/powerpoint/2010/main" val="9257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15</a:t>
            </a:fld>
            <a:endParaRPr lang="zh-TW" altLang="en-US"/>
          </a:p>
        </p:txBody>
      </p:sp>
    </p:spTree>
    <p:extLst>
      <p:ext uri="{BB962C8B-B14F-4D97-AF65-F5344CB8AC3E}">
        <p14:creationId xmlns:p14="http://schemas.microsoft.com/office/powerpoint/2010/main" val="38729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17</a:t>
            </a:fld>
            <a:endParaRPr lang="zh-TW" altLang="en-US"/>
          </a:p>
        </p:txBody>
      </p:sp>
    </p:spTree>
    <p:extLst>
      <p:ext uri="{BB962C8B-B14F-4D97-AF65-F5344CB8AC3E}">
        <p14:creationId xmlns:p14="http://schemas.microsoft.com/office/powerpoint/2010/main" val="339297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18</a:t>
            </a:fld>
            <a:endParaRPr lang="zh-TW" altLang="en-US"/>
          </a:p>
        </p:txBody>
      </p:sp>
    </p:spTree>
    <p:extLst>
      <p:ext uri="{BB962C8B-B14F-4D97-AF65-F5344CB8AC3E}">
        <p14:creationId xmlns:p14="http://schemas.microsoft.com/office/powerpoint/2010/main" val="226028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19</a:t>
            </a:fld>
            <a:endParaRPr lang="zh-TW" altLang="en-US"/>
          </a:p>
        </p:txBody>
      </p:sp>
    </p:spTree>
    <p:extLst>
      <p:ext uri="{BB962C8B-B14F-4D97-AF65-F5344CB8AC3E}">
        <p14:creationId xmlns:p14="http://schemas.microsoft.com/office/powerpoint/2010/main" val="302659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20</a:t>
            </a:fld>
            <a:endParaRPr lang="zh-TW" altLang="en-US"/>
          </a:p>
        </p:txBody>
      </p:sp>
    </p:spTree>
    <p:extLst>
      <p:ext uri="{BB962C8B-B14F-4D97-AF65-F5344CB8AC3E}">
        <p14:creationId xmlns:p14="http://schemas.microsoft.com/office/powerpoint/2010/main" val="171299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21</a:t>
            </a:fld>
            <a:endParaRPr lang="zh-TW" altLang="en-US"/>
          </a:p>
        </p:txBody>
      </p:sp>
    </p:spTree>
    <p:extLst>
      <p:ext uri="{BB962C8B-B14F-4D97-AF65-F5344CB8AC3E}">
        <p14:creationId xmlns:p14="http://schemas.microsoft.com/office/powerpoint/2010/main" val="39889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366052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a:t>
            </a:r>
            <a:r>
              <a:rPr lang="en-US" altLang="zh-TW" baseline="0" dirty="0"/>
              <a:t> same approach for other cases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77967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3</a:t>
            </a:fld>
            <a:endParaRPr lang="en-US"/>
          </a:p>
        </p:txBody>
      </p:sp>
    </p:spTree>
    <p:extLst>
      <p:ext uri="{BB962C8B-B14F-4D97-AF65-F5344CB8AC3E}">
        <p14:creationId xmlns:p14="http://schemas.microsoft.com/office/powerpoint/2010/main" val="1093598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24</a:t>
            </a:fld>
            <a:endParaRPr lang="zh-TW" altLang="en-US"/>
          </a:p>
        </p:txBody>
      </p:sp>
    </p:spTree>
    <p:extLst>
      <p:ext uri="{BB962C8B-B14F-4D97-AF65-F5344CB8AC3E}">
        <p14:creationId xmlns:p14="http://schemas.microsoft.com/office/powerpoint/2010/main" val="5171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26</a:t>
            </a:fld>
            <a:endParaRPr lang="zh-TW" altLang="en-US"/>
          </a:p>
        </p:txBody>
      </p:sp>
    </p:spTree>
    <p:extLst>
      <p:ext uri="{BB962C8B-B14F-4D97-AF65-F5344CB8AC3E}">
        <p14:creationId xmlns:p14="http://schemas.microsoft.com/office/powerpoint/2010/main" val="2080002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27</a:t>
            </a:fld>
            <a:endParaRPr lang="zh-TW" altLang="en-US"/>
          </a:p>
        </p:txBody>
      </p:sp>
    </p:spTree>
    <p:extLst>
      <p:ext uri="{BB962C8B-B14F-4D97-AF65-F5344CB8AC3E}">
        <p14:creationId xmlns:p14="http://schemas.microsoft.com/office/powerpoint/2010/main" val="230948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28</a:t>
            </a:fld>
            <a:endParaRPr lang="zh-TW" altLang="en-US"/>
          </a:p>
        </p:txBody>
      </p:sp>
    </p:spTree>
    <p:extLst>
      <p:ext uri="{BB962C8B-B14F-4D97-AF65-F5344CB8AC3E}">
        <p14:creationId xmlns:p14="http://schemas.microsoft.com/office/powerpoint/2010/main" val="188808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29</a:t>
            </a:fld>
            <a:endParaRPr lang="zh-TW" altLang="en-US"/>
          </a:p>
        </p:txBody>
      </p:sp>
    </p:spTree>
    <p:extLst>
      <p:ext uri="{BB962C8B-B14F-4D97-AF65-F5344CB8AC3E}">
        <p14:creationId xmlns:p14="http://schemas.microsoft.com/office/powerpoint/2010/main" val="2728935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Congugate</a:t>
            </a:r>
            <a:r>
              <a:rPr lang="en-US" altLang="zh-TW" dirty="0"/>
              <a:t> gradient</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32</a:t>
            </a:fld>
            <a:endParaRPr lang="zh-TW" altLang="en-US"/>
          </a:p>
        </p:txBody>
      </p:sp>
    </p:spTree>
    <p:extLst>
      <p:ext uri="{BB962C8B-B14F-4D97-AF65-F5344CB8AC3E}">
        <p14:creationId xmlns:p14="http://schemas.microsoft.com/office/powerpoint/2010/main" val="22628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1572506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34</a:t>
            </a:fld>
            <a:endParaRPr lang="zh-TW" altLang="en-US"/>
          </a:p>
        </p:txBody>
      </p:sp>
    </p:spTree>
    <p:extLst>
      <p:ext uri="{BB962C8B-B14F-4D97-AF65-F5344CB8AC3E}">
        <p14:creationId xmlns:p14="http://schemas.microsoft.com/office/powerpoint/2010/main" val="953748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SWB</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For a fixed number of parameters, a deep model is clearly better than the shallow one.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36</a:t>
            </a:fld>
            <a:endParaRPr lang="zh-TW" altLang="en-US"/>
          </a:p>
        </p:txBody>
      </p:sp>
    </p:spTree>
    <p:extLst>
      <p:ext uri="{BB962C8B-B14F-4D97-AF65-F5344CB8AC3E}">
        <p14:creationId xmlns:p14="http://schemas.microsoft.com/office/powerpoint/2010/main" val="362476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37</a:t>
            </a:fld>
            <a:endParaRPr lang="zh-TW" altLang="en-US"/>
          </a:p>
        </p:txBody>
      </p:sp>
    </p:spTree>
    <p:extLst>
      <p:ext uri="{BB962C8B-B14F-4D97-AF65-F5344CB8AC3E}">
        <p14:creationId xmlns:p14="http://schemas.microsoft.com/office/powerpoint/2010/main" val="348480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dirty="0"/>
              <a:t>They were </a:t>
            </a:r>
            <a:r>
              <a:rPr lang="en-US" altLang="zh-TW" sz="2000" dirty="0" err="1"/>
              <a:t>popularised</a:t>
            </a:r>
            <a:r>
              <a:rPr lang="en-US" altLang="zh-TW" sz="2000" dirty="0"/>
              <a:t> by Frank Rosenblatt in the early 1960’s.</a:t>
            </a:r>
          </a:p>
          <a:p>
            <a:endParaRPr lang="en-US" altLang="zh-TW" sz="2000" dirty="0"/>
          </a:p>
          <a:p>
            <a:r>
              <a:rPr lang="en-US" altLang="zh-TW" sz="2000" dirty="0"/>
              <a:t>In 1969, MIT</a:t>
            </a:r>
            <a:r>
              <a:rPr lang="zh-TW" altLang="en-US" sz="2000" dirty="0"/>
              <a:t>　Ｍ</a:t>
            </a:r>
            <a:r>
              <a:rPr lang="en-US" altLang="zh-TW" sz="2000" dirty="0"/>
              <a:t>Arvin</a:t>
            </a:r>
            <a:r>
              <a:rPr lang="en-US" altLang="zh-TW" sz="2000" baseline="0" dirty="0"/>
              <a:t> </a:t>
            </a:r>
            <a:r>
              <a:rPr lang="en-US" altLang="zh-TW" sz="2000" dirty="0"/>
              <a:t>Minsky and </a:t>
            </a:r>
            <a:r>
              <a:rPr lang="en-US" altLang="zh-TW" sz="2000" dirty="0" err="1"/>
              <a:t>Papert</a:t>
            </a:r>
            <a:r>
              <a:rPr lang="en-US" altLang="zh-TW" sz="2000" dirty="0"/>
              <a:t> published a book called “</a:t>
            </a:r>
            <a:r>
              <a:rPr lang="en-US" altLang="zh-TW" sz="2000" dirty="0" err="1"/>
              <a:t>Perceptrons</a:t>
            </a:r>
            <a:r>
              <a:rPr lang="en-US" altLang="zh-TW" sz="2000" dirty="0"/>
              <a:t>” that </a:t>
            </a:r>
            <a:r>
              <a:rPr lang="en-US" altLang="zh-TW" sz="2000" dirty="0" err="1"/>
              <a:t>analysed</a:t>
            </a:r>
            <a:r>
              <a:rPr lang="en-US" altLang="zh-TW" sz="2000" dirty="0"/>
              <a:t> what they could do and showed their limitations.</a:t>
            </a:r>
          </a:p>
          <a:p>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0" i="0" kern="1200" dirty="0">
                <a:solidFill>
                  <a:schemeClr val="tx1"/>
                </a:solidFill>
                <a:effectLst/>
                <a:latin typeface="+mn-lt"/>
                <a:ea typeface="+mn-ea"/>
                <a:cs typeface="+mn-cs"/>
              </a:rPr>
              <a:t>The backpropagation algorithm was originally introduced in the 1970s, but its importance wasn't fully appreciated until a </a:t>
            </a:r>
            <a:r>
              <a:rPr lang="en-US" altLang="zh-TW" sz="2000" b="0" i="0" u="none" strike="noStrike" kern="1200" dirty="0">
                <a:solidFill>
                  <a:schemeClr val="tx1"/>
                </a:solidFill>
                <a:effectLst/>
                <a:latin typeface="+mn-lt"/>
                <a:ea typeface="+mn-ea"/>
                <a:cs typeface="+mn-cs"/>
                <a:hlinkClick r:id="rId3"/>
              </a:rPr>
              <a:t>famous 1986 paper</a:t>
            </a:r>
            <a:r>
              <a:rPr lang="en-US" altLang="zh-TW" sz="2000" b="0" i="0" kern="1200" dirty="0">
                <a:solidFill>
                  <a:schemeClr val="tx1"/>
                </a:solidFill>
                <a:effectLst/>
                <a:latin typeface="+mn-lt"/>
                <a:ea typeface="+mn-ea"/>
                <a:cs typeface="+mn-cs"/>
              </a:rPr>
              <a:t> by </a:t>
            </a:r>
            <a:r>
              <a:rPr lang="en-US" altLang="zh-TW" sz="2000" b="0" i="0" u="none" strike="noStrike" kern="1200" dirty="0">
                <a:solidFill>
                  <a:schemeClr val="tx1"/>
                </a:solidFill>
                <a:effectLst/>
                <a:latin typeface="+mn-lt"/>
                <a:ea typeface="+mn-ea"/>
                <a:cs typeface="+mn-cs"/>
                <a:hlinkClick r:id="rId4"/>
              </a:rPr>
              <a:t>David </a:t>
            </a:r>
            <a:r>
              <a:rPr lang="en-US" altLang="zh-TW" sz="2000" b="0" i="0" u="none" strike="noStrike" kern="1200" dirty="0" err="1">
                <a:solidFill>
                  <a:schemeClr val="tx1"/>
                </a:solidFill>
                <a:effectLst/>
                <a:latin typeface="+mn-lt"/>
                <a:ea typeface="+mn-ea"/>
                <a:cs typeface="+mn-cs"/>
                <a:hlinkClick r:id="rId4"/>
              </a:rPr>
              <a:t>Rumelhart</a:t>
            </a:r>
            <a:r>
              <a:rPr lang="en-US" altLang="zh-TW" sz="2000" b="0" i="0" kern="1200" dirty="0">
                <a:solidFill>
                  <a:schemeClr val="tx1"/>
                </a:solidFill>
                <a:effectLst/>
                <a:latin typeface="+mn-lt"/>
                <a:ea typeface="+mn-ea"/>
                <a:cs typeface="+mn-cs"/>
              </a:rPr>
              <a:t>, </a:t>
            </a:r>
            <a:r>
              <a:rPr lang="en-US" altLang="zh-TW" sz="2000" b="0" i="0" u="none" strike="noStrike" kern="1200" dirty="0">
                <a:solidFill>
                  <a:schemeClr val="tx1"/>
                </a:solidFill>
                <a:effectLst/>
                <a:latin typeface="+mn-lt"/>
                <a:ea typeface="+mn-ea"/>
                <a:cs typeface="+mn-cs"/>
                <a:hlinkClick r:id="rId5"/>
              </a:rPr>
              <a:t>Geoffrey Hinton</a:t>
            </a:r>
            <a:r>
              <a:rPr lang="en-US" altLang="zh-TW" sz="2000" b="0" i="0" kern="1200" dirty="0">
                <a:solidFill>
                  <a:schemeClr val="tx1"/>
                </a:solidFill>
                <a:effectLst/>
                <a:latin typeface="+mn-lt"/>
                <a:ea typeface="+mn-ea"/>
                <a:cs typeface="+mn-cs"/>
              </a:rPr>
              <a:t>, and </a:t>
            </a:r>
            <a:r>
              <a:rPr lang="en-US" altLang="zh-TW" sz="2000" b="0" i="0" u="none" strike="noStrike" kern="1200" dirty="0">
                <a:solidFill>
                  <a:schemeClr val="tx1"/>
                </a:solidFill>
                <a:effectLst/>
                <a:latin typeface="+mn-lt"/>
                <a:ea typeface="+mn-ea"/>
                <a:cs typeface="+mn-cs"/>
                <a:hlinkClick r:id="rId6"/>
              </a:rPr>
              <a:t>Ronald Williams</a:t>
            </a:r>
            <a:r>
              <a:rPr lang="en-US" altLang="zh-TW" sz="2000" b="0" i="0" kern="1200" dirty="0">
                <a:solidFill>
                  <a:schemeClr val="tx1"/>
                </a:solidFill>
                <a:effectLst/>
                <a:latin typeface="+mn-lt"/>
                <a:ea typeface="+mn-ea"/>
                <a:cs typeface="+mn-cs"/>
              </a:rPr>
              <a:t>.</a:t>
            </a:r>
          </a:p>
          <a:p>
            <a:endParaRPr lang="en-US" altLang="zh-TW" sz="2000" dirty="0"/>
          </a:p>
          <a:p>
            <a:endParaRPr lang="en-US" altLang="zh-TW" sz="2000" dirty="0"/>
          </a:p>
          <a:p>
            <a:r>
              <a:rPr lang="en-US" altLang="zh-TW" sz="1200" b="0" i="0" kern="1200" dirty="0">
                <a:solidFill>
                  <a:schemeClr val="tx1"/>
                </a:solidFill>
                <a:effectLst/>
                <a:latin typeface="+mn-lt"/>
                <a:ea typeface="+mn-ea"/>
                <a:cs typeface="+mn-cs"/>
              </a:rPr>
              <a:t>During the 1950s and ’60s, neural networks were in vogue among computer scientists. In 1958, Cornell research psychologist Frank Rosenblatt, in a Navy-backed project, built a prototype neural net, which he called the Perceptron, at a lab in Buffalo. It used a punch-card computer that filled an entire room. After 50 trials it learned to distinguish between cards marked on the left and cards marked on the right. Reporting on the event, the New York Times wrote, “The Navy revealed the embryo of an electronic computer today that it expects will be able to walk, talk, see, write, reproduce itself and be conscious of its existence.”</a:t>
            </a:r>
            <a:endParaRPr lang="en-US" altLang="zh-TW" sz="2000" dirty="0"/>
          </a:p>
          <a:p>
            <a:endParaRPr lang="en-US" altLang="zh-TW" sz="2000" dirty="0"/>
          </a:p>
          <a:p>
            <a:r>
              <a:rPr lang="en-US" altLang="zh-TW" sz="1200" b="0" i="0" kern="1200" dirty="0">
                <a:solidFill>
                  <a:schemeClr val="tx1"/>
                </a:solidFill>
                <a:effectLst/>
                <a:latin typeface="+mn-lt"/>
                <a:ea typeface="+mn-ea"/>
                <a:cs typeface="+mn-cs"/>
              </a:rPr>
              <a:t>One of the first versions of the </a:t>
            </a:r>
            <a:r>
              <a:rPr lang="en-US" altLang="zh-TW" sz="1200" b="0" i="0" u="none" strike="noStrike" kern="1200" dirty="0">
                <a:solidFill>
                  <a:schemeClr val="tx1"/>
                </a:solidFill>
                <a:effectLst/>
                <a:latin typeface="+mn-lt"/>
                <a:ea typeface="+mn-ea"/>
                <a:cs typeface="+mn-cs"/>
                <a:hlinkClick r:id="rId7" tooltip="Theorem"/>
              </a:rPr>
              <a:t>theorem</a:t>
            </a:r>
            <a:r>
              <a:rPr lang="en-US" altLang="zh-TW" sz="1200" b="0" i="0" kern="1200" dirty="0">
                <a:solidFill>
                  <a:schemeClr val="tx1"/>
                </a:solidFill>
                <a:effectLst/>
                <a:latin typeface="+mn-lt"/>
                <a:ea typeface="+mn-ea"/>
                <a:cs typeface="+mn-cs"/>
              </a:rPr>
              <a:t> was proved by </a:t>
            </a:r>
            <a:r>
              <a:rPr lang="en-US" altLang="zh-TW" sz="1200" b="0" i="0" u="none" strike="noStrike" kern="1200" dirty="0">
                <a:solidFill>
                  <a:schemeClr val="tx1"/>
                </a:solidFill>
                <a:effectLst/>
                <a:latin typeface="+mn-lt"/>
                <a:ea typeface="+mn-ea"/>
                <a:cs typeface="+mn-cs"/>
                <a:hlinkClick r:id="rId8" tooltip="George Cybenko"/>
              </a:rPr>
              <a:t>George </a:t>
            </a:r>
            <a:r>
              <a:rPr lang="en-US" altLang="zh-TW" sz="1200" b="0" i="0" u="none" strike="noStrike" kern="1200" dirty="0" err="1">
                <a:solidFill>
                  <a:schemeClr val="tx1"/>
                </a:solidFill>
                <a:effectLst/>
                <a:latin typeface="+mn-lt"/>
                <a:ea typeface="+mn-ea"/>
                <a:cs typeface="+mn-cs"/>
                <a:hlinkClick r:id="rId8" tooltip="George Cybenko"/>
              </a:rPr>
              <a:t>Cybenko</a:t>
            </a:r>
            <a:r>
              <a:rPr lang="en-US" altLang="zh-TW" sz="1200" b="0" i="0" kern="1200" dirty="0">
                <a:solidFill>
                  <a:schemeClr val="tx1"/>
                </a:solidFill>
                <a:effectLst/>
                <a:latin typeface="+mn-lt"/>
                <a:ea typeface="+mn-ea"/>
                <a:cs typeface="+mn-cs"/>
              </a:rPr>
              <a:t> in 1989 for </a:t>
            </a:r>
            <a:r>
              <a:rPr lang="en-US" altLang="zh-TW" sz="1200" b="0" i="0" u="none" strike="noStrike" kern="1200" dirty="0">
                <a:solidFill>
                  <a:schemeClr val="tx1"/>
                </a:solidFill>
                <a:effectLst/>
                <a:latin typeface="+mn-lt"/>
                <a:ea typeface="+mn-ea"/>
                <a:cs typeface="+mn-cs"/>
                <a:hlinkClick r:id="rId9" tooltip="Sigmoid function"/>
              </a:rPr>
              <a:t>sigmoid</a:t>
            </a:r>
            <a:r>
              <a:rPr lang="en-US" altLang="zh-TW" sz="1200" b="0" i="0" kern="1200" dirty="0">
                <a:solidFill>
                  <a:schemeClr val="tx1"/>
                </a:solidFill>
                <a:effectLst/>
                <a:latin typeface="+mn-lt"/>
                <a:ea typeface="+mn-ea"/>
                <a:cs typeface="+mn-cs"/>
              </a:rPr>
              <a:t> activation functions</a:t>
            </a:r>
          </a:p>
          <a:p>
            <a:r>
              <a:rPr lang="en-US" altLang="zh-TW" sz="1200" b="0" i="0" kern="1200" dirty="0">
                <a:solidFill>
                  <a:schemeClr val="tx1"/>
                </a:solidFill>
                <a:effectLst/>
                <a:latin typeface="+mn-lt"/>
                <a:ea typeface="+mn-ea"/>
                <a:cs typeface="+mn-cs"/>
              </a:rPr>
              <a:t>1989: http://deeplearning.cs.cmu.edu/notes/Sonia_Hornik.pdf</a:t>
            </a:r>
          </a:p>
          <a:p>
            <a:r>
              <a:rPr lang="en-US" altLang="zh-TW" sz="1200" b="1" i="0" kern="1200" dirty="0">
                <a:solidFill>
                  <a:schemeClr val="tx1"/>
                </a:solidFill>
                <a:effectLst/>
                <a:latin typeface="+mn-lt"/>
                <a:ea typeface="+mn-ea"/>
                <a:cs typeface="+mn-cs"/>
              </a:rPr>
              <a:t>George </a:t>
            </a:r>
            <a:r>
              <a:rPr lang="en-US" altLang="zh-TW" sz="1200" b="1" i="0" kern="1200" dirty="0" err="1">
                <a:solidFill>
                  <a:schemeClr val="tx1"/>
                </a:solidFill>
                <a:effectLst/>
                <a:latin typeface="+mn-lt"/>
                <a:ea typeface="+mn-ea"/>
                <a:cs typeface="+mn-cs"/>
              </a:rPr>
              <a:t>Cybenko</a:t>
            </a:r>
            <a:r>
              <a:rPr lang="en-US" altLang="zh-TW" sz="1200" b="0" i="0" kern="1200" dirty="0">
                <a:solidFill>
                  <a:schemeClr val="tx1"/>
                </a:solidFill>
                <a:effectLst/>
                <a:latin typeface="+mn-lt"/>
                <a:ea typeface="+mn-ea"/>
                <a:cs typeface="+mn-cs"/>
              </a:rPr>
              <a:t> is the Dorothy and Walter Gramm Professor of Engineering at </a:t>
            </a:r>
            <a:r>
              <a:rPr lang="en-US" altLang="zh-TW" sz="1200" b="0" i="0" u="none" strike="noStrike" kern="1200" dirty="0">
                <a:solidFill>
                  <a:schemeClr val="tx1"/>
                </a:solidFill>
                <a:effectLst/>
                <a:latin typeface="+mn-lt"/>
                <a:ea typeface="+mn-ea"/>
                <a:cs typeface="+mn-cs"/>
                <a:hlinkClick r:id="rId10" tooltip="Dartmouth College"/>
              </a:rPr>
              <a:t>Dartmouth</a:t>
            </a:r>
            <a:r>
              <a:rPr lang="en-US" altLang="zh-TW" sz="1200" b="0" i="0" kern="1200" dirty="0">
                <a:solidFill>
                  <a:schemeClr val="tx1"/>
                </a:solidFill>
                <a:effectLst/>
                <a:latin typeface="+mn-lt"/>
                <a:ea typeface="+mn-ea"/>
                <a:cs typeface="+mn-cs"/>
              </a:rPr>
              <a:t> and a fellow of the </a:t>
            </a:r>
            <a:r>
              <a:rPr lang="en-US" altLang="zh-TW" sz="1200" b="0" i="0" u="none" strike="noStrike" kern="1200" dirty="0">
                <a:solidFill>
                  <a:schemeClr val="tx1"/>
                </a:solidFill>
                <a:effectLst/>
                <a:latin typeface="+mn-lt"/>
                <a:ea typeface="+mn-ea"/>
                <a:cs typeface="+mn-cs"/>
                <a:hlinkClick r:id="rId11" tooltip="IEEE"/>
              </a:rPr>
              <a:t>IEEE</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Speech: begin 2009</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2012:</a:t>
            </a:r>
            <a:r>
              <a:rPr lang="en-US" altLang="zh-TW" sz="1200" b="0" i="0" kern="1200" baseline="0" dirty="0">
                <a:solidFill>
                  <a:schemeClr val="tx1"/>
                </a:solidFill>
                <a:effectLst/>
                <a:latin typeface="+mn-lt"/>
                <a:ea typeface="+mn-ea"/>
                <a:cs typeface="+mn-cs"/>
              </a:rPr>
              <a:t> Times</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2000"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4</a:t>
            </a:fld>
            <a:endParaRPr lang="zh-TW" altLang="en-US"/>
          </a:p>
        </p:txBody>
      </p:sp>
    </p:spTree>
    <p:extLst>
      <p:ext uri="{BB962C8B-B14F-4D97-AF65-F5344CB8AC3E}">
        <p14:creationId xmlns:p14="http://schemas.microsoft.com/office/powerpoint/2010/main" val="3226731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38</a:t>
            </a:fld>
            <a:endParaRPr lang="zh-TW" altLang="en-US"/>
          </a:p>
        </p:txBody>
      </p:sp>
    </p:spTree>
    <p:extLst>
      <p:ext uri="{BB962C8B-B14F-4D97-AF65-F5344CB8AC3E}">
        <p14:creationId xmlns:p14="http://schemas.microsoft.com/office/powerpoint/2010/main" val="1149065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39</a:t>
            </a:fld>
            <a:endParaRPr lang="zh-TW" altLang="en-US"/>
          </a:p>
        </p:txBody>
      </p:sp>
    </p:spTree>
    <p:extLst>
      <p:ext uri="{BB962C8B-B14F-4D97-AF65-F5344CB8AC3E}">
        <p14:creationId xmlns:p14="http://schemas.microsoft.com/office/powerpoint/2010/main" val="2410346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3600" dirty="0">
                <a:solidFill>
                  <a:schemeClr val="bg1"/>
                </a:solidFill>
              </a:rPr>
              <a:t>Add: </a:t>
            </a:r>
            <a:r>
              <a:rPr lang="en-US" altLang="zh-TW" sz="3600" dirty="0" err="1">
                <a:solidFill>
                  <a:schemeClr val="bg1"/>
                </a:solidFill>
              </a:rPr>
              <a:t>vidualize</a:t>
            </a:r>
            <a:r>
              <a:rPr lang="en-US" altLang="zh-TW" sz="3600" dirty="0">
                <a:solidFill>
                  <a:schemeClr val="bg1"/>
                </a:solidFill>
              </a:rPr>
              <a:t> learning</a:t>
            </a:r>
            <a:endParaRPr lang="zh-TW" altLang="en-US" sz="3600" dirty="0">
              <a:solidFill>
                <a:schemeClr val="bg1"/>
              </a:solidFill>
            </a:endParaRP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42</a:t>
            </a:fld>
            <a:endParaRPr lang="zh-TW" altLang="en-US"/>
          </a:p>
        </p:txBody>
      </p:sp>
    </p:spTree>
    <p:extLst>
      <p:ext uri="{BB962C8B-B14F-4D97-AF65-F5344CB8AC3E}">
        <p14:creationId xmlns:p14="http://schemas.microsoft.com/office/powerpoint/2010/main" val="2285672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Some machine learning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43</a:t>
            </a:fld>
            <a:endParaRPr lang="zh-TW" altLang="en-US"/>
          </a:p>
        </p:txBody>
      </p:sp>
    </p:spTree>
    <p:extLst>
      <p:ext uri="{BB962C8B-B14F-4D97-AF65-F5344CB8AC3E}">
        <p14:creationId xmlns:p14="http://schemas.microsoft.com/office/powerpoint/2010/main" val="406293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加敏 加防</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45</a:t>
            </a:fld>
            <a:endParaRPr lang="zh-TW" altLang="en-US"/>
          </a:p>
        </p:txBody>
      </p:sp>
    </p:spTree>
    <p:extLst>
      <p:ext uri="{BB962C8B-B14F-4D97-AF65-F5344CB8AC3E}">
        <p14:creationId xmlns:p14="http://schemas.microsoft.com/office/powerpoint/2010/main" val="2486389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感不感獎 時投湯 的故是</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47</a:t>
            </a:fld>
            <a:endParaRPr lang="zh-TW" altLang="en-US"/>
          </a:p>
        </p:txBody>
      </p:sp>
    </p:spTree>
    <p:extLst>
      <p:ext uri="{BB962C8B-B14F-4D97-AF65-F5344CB8AC3E}">
        <p14:creationId xmlns:p14="http://schemas.microsoft.com/office/powerpoint/2010/main" val="3869446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48</a:t>
            </a:fld>
            <a:endParaRPr lang="zh-TW" altLang="en-US"/>
          </a:p>
        </p:txBody>
      </p:sp>
    </p:spTree>
    <p:extLst>
      <p:ext uri="{BB962C8B-B14F-4D97-AF65-F5344CB8AC3E}">
        <p14:creationId xmlns:p14="http://schemas.microsoft.com/office/powerpoint/2010/main" val="2060157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hlinkClick r:id="rId3"/>
              </a:rPr>
              <a:t>Parametric </a:t>
            </a:r>
            <a:r>
              <a:rPr lang="en-US" altLang="zh-TW" sz="1200" b="0" i="0" kern="1200" dirty="0" err="1">
                <a:solidFill>
                  <a:schemeClr val="tx1"/>
                </a:solidFill>
                <a:effectLst/>
                <a:latin typeface="+mn-lt"/>
                <a:ea typeface="+mn-ea"/>
                <a:cs typeface="+mn-cs"/>
                <a:hlinkClick r:id="rId3"/>
              </a:rPr>
              <a:t>ReLU</a:t>
            </a:r>
            <a:r>
              <a:rPr lang="en-US" altLang="zh-TW" sz="1200" b="0" i="0" kern="1200" dirty="0">
                <a:solidFill>
                  <a:schemeClr val="tx1"/>
                </a:solidFill>
                <a:effectLst/>
                <a:latin typeface="+mn-lt"/>
                <a:ea typeface="+mn-ea"/>
                <a:cs typeface="+mn-cs"/>
              </a:rPr>
              <a:t>, -&gt;</a:t>
            </a:r>
            <a:r>
              <a:rPr lang="en-US" altLang="zh-TW" sz="1200" b="0" i="0" kern="1200" baseline="0" dirty="0">
                <a:solidFill>
                  <a:schemeClr val="tx1"/>
                </a:solidFill>
                <a:effectLst/>
                <a:latin typeface="+mn-lt"/>
                <a:ea typeface="+mn-ea"/>
                <a:cs typeface="+mn-cs"/>
              </a:rPr>
              <a:t> </a:t>
            </a:r>
            <a:r>
              <a:rPr lang="en-US" altLang="zh-TW" sz="1200" b="0" i="0" kern="1200" baseline="0" dirty="0" err="1">
                <a:solidFill>
                  <a:schemeClr val="tx1"/>
                </a:solidFill>
                <a:effectLst/>
                <a:latin typeface="+mn-lt"/>
                <a:ea typeface="+mn-ea"/>
                <a:cs typeface="+mn-cs"/>
              </a:rPr>
              <a:t>PReLU</a:t>
            </a:r>
            <a:endParaRPr lang="en-US" altLang="zh-TW" sz="1200" b="0" i="0" kern="1200" baseline="0" dirty="0">
              <a:solidFill>
                <a:schemeClr val="tx1"/>
              </a:solidFill>
              <a:effectLst/>
              <a:latin typeface="+mn-lt"/>
              <a:ea typeface="+mn-ea"/>
              <a:cs typeface="+mn-cs"/>
            </a:endParaRPr>
          </a:p>
          <a:p>
            <a:endParaRPr lang="en-US" altLang="zh-TW"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222222"/>
                </a:solidFill>
                <a:latin typeface="Arial" panose="020B0604020202020204" pitchFamily="34" charset="0"/>
              </a:rPr>
              <a:t>Ref: </a:t>
            </a:r>
            <a:r>
              <a:rPr lang="en-US" altLang="zh-TW" dirty="0" err="1">
                <a:solidFill>
                  <a:srgbClr val="222222"/>
                </a:solidFill>
                <a:latin typeface="Arial" panose="020B0604020202020204" pitchFamily="34" charset="0"/>
              </a:rPr>
              <a:t>Glorot</a:t>
            </a:r>
            <a:r>
              <a:rPr lang="en-US" altLang="zh-TW" dirty="0">
                <a:solidFill>
                  <a:srgbClr val="222222"/>
                </a:solidFill>
                <a:latin typeface="Arial" panose="020B0604020202020204" pitchFamily="34" charset="0"/>
              </a:rPr>
              <a:t>, Xavier, Antoine </a:t>
            </a:r>
            <a:r>
              <a:rPr lang="en-US" altLang="zh-TW" dirty="0" err="1">
                <a:solidFill>
                  <a:srgbClr val="222222"/>
                </a:solidFill>
                <a:latin typeface="Arial" panose="020B0604020202020204" pitchFamily="34" charset="0"/>
              </a:rPr>
              <a:t>Bordes</a:t>
            </a:r>
            <a:r>
              <a:rPr lang="en-US" altLang="zh-TW" dirty="0">
                <a:solidFill>
                  <a:srgbClr val="222222"/>
                </a:solidFill>
                <a:latin typeface="Arial" panose="020B0604020202020204" pitchFamily="34" charset="0"/>
              </a:rPr>
              <a:t>, and </a:t>
            </a:r>
            <a:r>
              <a:rPr lang="en-US" altLang="zh-TW" dirty="0" err="1">
                <a:solidFill>
                  <a:srgbClr val="222222"/>
                </a:solidFill>
                <a:latin typeface="Arial" panose="020B0604020202020204" pitchFamily="34" charset="0"/>
              </a:rPr>
              <a:t>Yoshua</a:t>
            </a:r>
            <a:r>
              <a:rPr lang="en-US" altLang="zh-TW" dirty="0">
                <a:solidFill>
                  <a:srgbClr val="222222"/>
                </a:solidFill>
                <a:latin typeface="Arial" panose="020B0604020202020204" pitchFamily="34" charset="0"/>
              </a:rPr>
              <a:t> </a:t>
            </a:r>
            <a:r>
              <a:rPr lang="en-US" altLang="zh-TW" dirty="0" err="1">
                <a:solidFill>
                  <a:srgbClr val="222222"/>
                </a:solidFill>
                <a:latin typeface="Arial" panose="020B0604020202020204" pitchFamily="34" charset="0"/>
              </a:rPr>
              <a:t>Bengio</a:t>
            </a:r>
            <a:r>
              <a:rPr lang="en-US" altLang="zh-TW" dirty="0">
                <a:solidFill>
                  <a:srgbClr val="222222"/>
                </a:solidFill>
                <a:latin typeface="Arial" panose="020B0604020202020204" pitchFamily="34" charset="0"/>
              </a:rPr>
              <a:t>. "Deep sparse rectifier neural networks." </a:t>
            </a:r>
            <a:r>
              <a:rPr lang="en-US" altLang="zh-TW" i="1" dirty="0">
                <a:solidFill>
                  <a:srgbClr val="222222"/>
                </a:solidFill>
                <a:latin typeface="Arial" panose="020B0604020202020204" pitchFamily="34" charset="0"/>
              </a:rPr>
              <a:t>International Conference on Artificial Intelligence and Statistics</a:t>
            </a:r>
            <a:r>
              <a:rPr lang="en-US" altLang="zh-TW" dirty="0">
                <a:solidFill>
                  <a:srgbClr val="222222"/>
                </a:solidFill>
                <a:latin typeface="Arial" panose="020B0604020202020204" pitchFamily="34" charset="0"/>
              </a:rPr>
              <a:t>. 2011.</a:t>
            </a:r>
            <a:endParaRPr lang="zh-TW" altLang="en-US" dirty="0"/>
          </a:p>
          <a:p>
            <a:endParaRPr lang="en-US" altLang="zh-TW" dirty="0"/>
          </a:p>
          <a:p>
            <a:endParaRPr lang="en-US" altLang="zh-TW" dirty="0"/>
          </a:p>
          <a:p>
            <a:r>
              <a:rPr lang="en-US" altLang="zh-TW" dirty="0"/>
              <a:t>No </a:t>
            </a:r>
            <a:r>
              <a:rPr lang="en-US" altLang="zh-TW" dirty="0" err="1"/>
              <a:t>differentailalbe</a:t>
            </a:r>
            <a:r>
              <a:rPr lang="en-US" altLang="zh-TW" dirty="0"/>
              <a:t> how about 0</a:t>
            </a:r>
          </a:p>
          <a:p>
            <a:endParaRPr lang="en-US" altLang="zh-TW" dirty="0"/>
          </a:p>
          <a:p>
            <a:r>
              <a:rPr lang="en-US" altLang="zh-TW" dirty="0"/>
              <a:t>Benefit:</a:t>
            </a:r>
            <a:endParaRPr lang="en-US" altLang="zh-TW" baseline="0" dirty="0"/>
          </a:p>
          <a:p>
            <a:r>
              <a:rPr lang="en-US" altLang="zh-TW" baseline="0" dirty="0"/>
              <a:t>2011</a:t>
            </a:r>
          </a:p>
          <a:p>
            <a:r>
              <a:rPr lang="en-US" altLang="zh-TW" baseline="0" dirty="0"/>
              <a:t>Where does it come from?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a:t>	fast to compute</a:t>
            </a:r>
          </a:p>
          <a:p>
            <a:r>
              <a:rPr lang="en-US" altLang="zh-TW" baseline="0" dirty="0"/>
              <a:t>	biology?</a:t>
            </a:r>
          </a:p>
          <a:p>
            <a:r>
              <a:rPr lang="en-US" altLang="zh-TW" baseline="0" dirty="0"/>
              <a:t>	many sigmoid</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50</a:t>
            </a:fld>
            <a:endParaRPr lang="zh-TW" altLang="en-US"/>
          </a:p>
        </p:txBody>
      </p:sp>
    </p:spTree>
    <p:extLst>
      <p:ext uri="{BB962C8B-B14F-4D97-AF65-F5344CB8AC3E}">
        <p14:creationId xmlns:p14="http://schemas.microsoft.com/office/powerpoint/2010/main" val="3916618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How to train?</a:t>
            </a:r>
            <a:r>
              <a:rPr lang="zh-TW" altLang="en-US" sz="1200" baseline="0" dirty="0">
                <a:solidFill>
                  <a:schemeClr val="tx1"/>
                </a:solidFill>
              </a:rPr>
              <a:t> </a:t>
            </a:r>
            <a:r>
              <a:rPr lang="en-US" altLang="zh-TW" sz="1200" baseline="0" dirty="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Ian J. Goodfellow goodfeli@iro.umontreal.ca David </a:t>
            </a:r>
            <a:r>
              <a:rPr lang="en-US" altLang="zh-TW" dirty="0" err="1"/>
              <a:t>Warde</a:t>
            </a:r>
            <a:r>
              <a:rPr lang="en-US" altLang="zh-TW" dirty="0"/>
              <a:t>-Farley wardefar@iro.umontreal.ca Mehdi Mirza mirzamom@iro.umontreal.ca Aaron </a:t>
            </a:r>
            <a:r>
              <a:rPr lang="en-US" altLang="zh-TW" dirty="0" err="1"/>
              <a:t>Courville</a:t>
            </a:r>
            <a:r>
              <a:rPr lang="en-US" altLang="zh-TW" dirty="0"/>
              <a:t> aaron.courville@umontreal.ca </a:t>
            </a:r>
            <a:r>
              <a:rPr lang="en-US" altLang="zh-TW" dirty="0" err="1"/>
              <a:t>Yoshua</a:t>
            </a:r>
            <a:r>
              <a:rPr lang="en-US" altLang="zh-TW" dirty="0"/>
              <a:t> </a:t>
            </a:r>
            <a:r>
              <a:rPr lang="en-US" altLang="zh-TW" dirty="0" err="1"/>
              <a:t>Bengio</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54</a:t>
            </a:fld>
            <a:endParaRPr lang="zh-TW" altLang="en-US"/>
          </a:p>
        </p:txBody>
      </p:sp>
    </p:spTree>
    <p:extLst>
      <p:ext uri="{BB962C8B-B14F-4D97-AF65-F5344CB8AC3E}">
        <p14:creationId xmlns:p14="http://schemas.microsoft.com/office/powerpoint/2010/main" val="1035204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3,4,5</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57</a:t>
            </a:fld>
            <a:endParaRPr lang="zh-TW" altLang="en-US"/>
          </a:p>
        </p:txBody>
      </p:sp>
    </p:spTree>
    <p:extLst>
      <p:ext uri="{BB962C8B-B14F-4D97-AF65-F5344CB8AC3E}">
        <p14:creationId xmlns:p14="http://schemas.microsoft.com/office/powerpoint/2010/main" val="322248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a:t>
            </a:fld>
            <a:endParaRPr lang="zh-TW" altLang="en-US"/>
          </a:p>
        </p:txBody>
      </p:sp>
    </p:spTree>
    <p:extLst>
      <p:ext uri="{BB962C8B-B14F-4D97-AF65-F5344CB8AC3E}">
        <p14:creationId xmlns:p14="http://schemas.microsoft.com/office/powerpoint/2010/main" val="3671186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Larger Gradient </a:t>
            </a:r>
            <a:endParaRPr lang="zh-TW" altLang="en-US" sz="1200" dirty="0"/>
          </a:p>
          <a:p>
            <a:pPr algn="ctr"/>
            <a:r>
              <a:rPr lang="en-US" altLang="zh-TW" sz="1200" dirty="0"/>
              <a:t>Smaller Learning</a:t>
            </a:r>
          </a:p>
          <a:p>
            <a:pPr algn="ctr"/>
            <a:r>
              <a:rPr lang="en-US" altLang="zh-TW" sz="1200" dirty="0"/>
              <a:t>Rate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61</a:t>
            </a:fld>
            <a:endParaRPr lang="zh-TW" altLang="en-US"/>
          </a:p>
        </p:txBody>
      </p:sp>
    </p:spTree>
    <p:extLst>
      <p:ext uri="{BB962C8B-B14F-4D97-AF65-F5344CB8AC3E}">
        <p14:creationId xmlns:p14="http://schemas.microsoft.com/office/powerpoint/2010/main" val="2744216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 Root Mean Squares of gradients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63</a:t>
            </a:fld>
            <a:endParaRPr lang="zh-TW" altLang="en-US"/>
          </a:p>
        </p:txBody>
      </p:sp>
    </p:spTree>
    <p:extLst>
      <p:ext uri="{BB962C8B-B14F-4D97-AF65-F5344CB8AC3E}">
        <p14:creationId xmlns:p14="http://schemas.microsoft.com/office/powerpoint/2010/main" val="871110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64</a:t>
            </a:fld>
            <a:endParaRPr lang="zh-TW" altLang="en-US"/>
          </a:p>
        </p:txBody>
      </p:sp>
    </p:spTree>
    <p:extLst>
      <p:ext uri="{BB962C8B-B14F-4D97-AF65-F5344CB8AC3E}">
        <p14:creationId xmlns:p14="http://schemas.microsoft.com/office/powerpoint/2010/main" val="3780779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Momentum: </a:t>
            </a:r>
            <a:r>
              <a:rPr lang="zh-TW" altLang="en-US" dirty="0"/>
              <a:t>動量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65</a:t>
            </a:fld>
            <a:endParaRPr lang="zh-TW" altLang="en-US"/>
          </a:p>
        </p:txBody>
      </p:sp>
    </p:spTree>
    <p:extLst>
      <p:ext uri="{BB962C8B-B14F-4D97-AF65-F5344CB8AC3E}">
        <p14:creationId xmlns:p14="http://schemas.microsoft.com/office/powerpoint/2010/main" val="1095593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平凡的；普通的；乏味的</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66</a:t>
            </a:fld>
            <a:endParaRPr lang="zh-TW" altLang="en-US"/>
          </a:p>
        </p:txBody>
      </p:sp>
    </p:spTree>
    <p:extLst>
      <p:ext uri="{BB962C8B-B14F-4D97-AF65-F5344CB8AC3E}">
        <p14:creationId xmlns:p14="http://schemas.microsoft.com/office/powerpoint/2010/main" val="392321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Lambda</a:t>
            </a:r>
            <a:r>
              <a:rPr lang="en-US" altLang="zh-TW" baseline="0" dirty="0"/>
              <a:t> = 0.9</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68</a:t>
            </a:fld>
            <a:endParaRPr lang="zh-TW" altLang="en-US"/>
          </a:p>
        </p:txBody>
      </p:sp>
    </p:spTree>
    <p:extLst>
      <p:ext uri="{BB962C8B-B14F-4D97-AF65-F5344CB8AC3E}">
        <p14:creationId xmlns:p14="http://schemas.microsoft.com/office/powerpoint/2010/main" val="2328976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can we</a:t>
            </a:r>
            <a:r>
              <a:rPr lang="en-US" altLang="zh-TW" baseline="0" dirty="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69</a:t>
            </a:fld>
            <a:endParaRPr lang="zh-TW" altLang="en-US"/>
          </a:p>
        </p:txBody>
      </p:sp>
    </p:spTree>
    <p:extLst>
      <p:ext uri="{BB962C8B-B14F-4D97-AF65-F5344CB8AC3E}">
        <p14:creationId xmlns:p14="http://schemas.microsoft.com/office/powerpoint/2010/main" val="3359721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http://sebastianruder.com/optimizing-gradient-descent/</a:t>
            </a:r>
          </a:p>
          <a:p>
            <a:endParaRPr lang="en-US" altLang="zh-TW" dirty="0"/>
          </a:p>
          <a:p>
            <a:r>
              <a:rPr lang="en-US" altLang="zh-TW" dirty="0"/>
              <a:t>http://cs231n.github.io/neural-networks-3/</a:t>
            </a:r>
          </a:p>
          <a:p>
            <a:endParaRPr lang="en-US" altLang="zh-TW" dirty="0"/>
          </a:p>
          <a:p>
            <a:r>
              <a:rPr lang="en-US" altLang="zh-TW" dirty="0"/>
              <a:t>Original</a:t>
            </a:r>
            <a:r>
              <a:rPr lang="en-US" altLang="zh-TW" baseline="0" dirty="0"/>
              <a:t> paper: https://arxiv.org/pdf/1412.6980.pdf</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70</a:t>
            </a:fld>
            <a:endParaRPr lang="zh-TW" altLang="en-US"/>
          </a:p>
        </p:txBody>
      </p:sp>
    </p:spTree>
    <p:extLst>
      <p:ext uri="{BB962C8B-B14F-4D97-AF65-F5344CB8AC3E}">
        <p14:creationId xmlns:p14="http://schemas.microsoft.com/office/powerpoint/2010/main" val="2116607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72</a:t>
            </a:fld>
            <a:endParaRPr lang="zh-TW" altLang="en-US"/>
          </a:p>
        </p:txBody>
      </p:sp>
    </p:spTree>
    <p:extLst>
      <p:ext uri="{BB962C8B-B14F-4D97-AF65-F5344CB8AC3E}">
        <p14:creationId xmlns:p14="http://schemas.microsoft.com/office/powerpoint/2010/main" val="3950881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74</a:t>
            </a:fld>
            <a:endParaRPr lang="zh-TW" altLang="en-US"/>
          </a:p>
        </p:txBody>
      </p:sp>
    </p:spTree>
    <p:extLst>
      <p:ext uri="{BB962C8B-B14F-4D97-AF65-F5344CB8AC3E}">
        <p14:creationId xmlns:p14="http://schemas.microsoft.com/office/powerpoint/2010/main" val="243144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6</a:t>
            </a:fld>
            <a:endParaRPr lang="en-US"/>
          </a:p>
        </p:txBody>
      </p:sp>
    </p:spTree>
    <p:extLst>
      <p:ext uri="{BB962C8B-B14F-4D97-AF65-F5344CB8AC3E}">
        <p14:creationId xmlns:p14="http://schemas.microsoft.com/office/powerpoint/2010/main" val="1954663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75</a:t>
            </a:fld>
            <a:endParaRPr lang="zh-TW" altLang="en-US"/>
          </a:p>
        </p:txBody>
      </p:sp>
    </p:spTree>
    <p:extLst>
      <p:ext uri="{BB962C8B-B14F-4D97-AF65-F5344CB8AC3E}">
        <p14:creationId xmlns:p14="http://schemas.microsoft.com/office/powerpoint/2010/main" val="1563570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76</a:t>
            </a:fld>
            <a:endParaRPr lang="zh-TW" altLang="en-US"/>
          </a:p>
        </p:txBody>
      </p:sp>
    </p:spTree>
    <p:extLst>
      <p:ext uri="{BB962C8B-B14F-4D97-AF65-F5344CB8AC3E}">
        <p14:creationId xmlns:p14="http://schemas.microsoft.com/office/powerpoint/2010/main" val="406125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人腦會遺忘久沒用的資訊</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One kind of regularization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77</a:t>
            </a:fld>
            <a:endParaRPr lang="zh-TW" altLang="en-US"/>
          </a:p>
        </p:txBody>
      </p:sp>
    </p:spTree>
    <p:extLst>
      <p:ext uri="{BB962C8B-B14F-4D97-AF65-F5344CB8AC3E}">
        <p14:creationId xmlns:p14="http://schemas.microsoft.com/office/powerpoint/2010/main" val="1376099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Iteration</a:t>
            </a:r>
            <a:r>
              <a:rPr lang="en-US" altLang="zh-TW" baseline="0" dirty="0"/>
              <a:t> </a:t>
            </a:r>
            <a:r>
              <a:rPr lang="en-US" altLang="zh-TW" baseline="0" dirty="0" err="1"/>
              <a:t>v.s</a:t>
            </a:r>
            <a:r>
              <a:rPr lang="en-US" altLang="zh-TW" baseline="0" dirty="0"/>
              <a:t>. epoch!!!!!!!!</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79</a:t>
            </a:fld>
            <a:endParaRPr lang="zh-TW" altLang="en-US"/>
          </a:p>
        </p:txBody>
      </p:sp>
    </p:spTree>
    <p:extLst>
      <p:ext uri="{BB962C8B-B14F-4D97-AF65-F5344CB8AC3E}">
        <p14:creationId xmlns:p14="http://schemas.microsoft.com/office/powerpoint/2010/main" val="327004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not worry that someone</a:t>
            </a:r>
            <a:r>
              <a:rPr lang="en-US" altLang="zh-TW" baseline="0" dirty="0"/>
              <a:t> will not update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80</a:t>
            </a:fld>
            <a:endParaRPr lang="zh-TW" altLang="en-US"/>
          </a:p>
        </p:txBody>
      </p:sp>
    </p:spTree>
    <p:extLst>
      <p:ext uri="{BB962C8B-B14F-4D97-AF65-F5344CB8AC3E}">
        <p14:creationId xmlns:p14="http://schemas.microsoft.com/office/powerpoint/2010/main" val="2999493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Bias do not have to multiply !!!!!!!!!!!!!!!!!!!!!!!!!!!!!!!!!!!</a:t>
            </a:r>
          </a:p>
          <a:p>
            <a:r>
              <a:rPr lang="en-US" altLang="zh-TW" dirty="0"/>
              <a:t>Reasonable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81</a:t>
            </a:fld>
            <a:endParaRPr lang="zh-TW" altLang="en-US"/>
          </a:p>
        </p:txBody>
      </p:sp>
    </p:spTree>
    <p:extLst>
      <p:ext uri="{BB962C8B-B14F-4D97-AF65-F5344CB8AC3E}">
        <p14:creationId xmlns:p14="http://schemas.microsoft.com/office/powerpoint/2010/main" val="690512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Why the weights should multiply p (dropout rate) at testing?</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83</a:t>
            </a:fld>
            <a:endParaRPr lang="zh-TW" altLang="en-US"/>
          </a:p>
        </p:txBody>
      </p:sp>
    </p:spTree>
    <p:extLst>
      <p:ext uri="{BB962C8B-B14F-4D97-AF65-F5344CB8AC3E}">
        <p14:creationId xmlns:p14="http://schemas.microsoft.com/office/powerpoint/2010/main" val="1963049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1" dirty="0">
                    <a:latin typeface="Cambria Math" panose="02040503050406030204" pitchFamily="18" charset="0"/>
                  </a:rPr>
                  <a:t>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84</a:t>
            </a:fld>
            <a:endParaRPr lang="zh-TW" altLang="en-US"/>
          </a:p>
        </p:txBody>
      </p:sp>
    </p:spTree>
    <p:extLst>
      <p:ext uri="{BB962C8B-B14F-4D97-AF65-F5344CB8AC3E}">
        <p14:creationId xmlns:p14="http://schemas.microsoft.com/office/powerpoint/2010/main" val="940806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87</a:t>
            </a:fld>
            <a:endParaRPr lang="zh-TW" altLang="en-US"/>
          </a:p>
        </p:txBody>
      </p:sp>
    </p:spTree>
    <p:extLst>
      <p:ext uri="{BB962C8B-B14F-4D97-AF65-F5344CB8AC3E}">
        <p14:creationId xmlns:p14="http://schemas.microsoft.com/office/powerpoint/2010/main" val="26244310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88</a:t>
            </a:fld>
            <a:endParaRPr lang="zh-TW" altLang="en-US"/>
          </a:p>
        </p:txBody>
      </p:sp>
    </p:spTree>
    <p:extLst>
      <p:ext uri="{BB962C8B-B14F-4D97-AF65-F5344CB8AC3E}">
        <p14:creationId xmlns:p14="http://schemas.microsoft.com/office/powerpoint/2010/main" val="3647247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D501794-379E-49EC-B1C8-F2C0C0C03D51}" type="slidenum">
              <a:rPr lang="en-US" smtClean="0"/>
              <a:t>7</a:t>
            </a:fld>
            <a:endParaRPr lang="en-US"/>
          </a:p>
        </p:txBody>
      </p:sp>
    </p:spTree>
    <p:extLst>
      <p:ext uri="{BB962C8B-B14F-4D97-AF65-F5344CB8AC3E}">
        <p14:creationId xmlns:p14="http://schemas.microsoft.com/office/powerpoint/2010/main" val="90844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90</a:t>
            </a:fld>
            <a:endParaRPr lang="zh-TW" altLang="en-US"/>
          </a:p>
        </p:txBody>
      </p:sp>
    </p:spTree>
    <p:extLst>
      <p:ext uri="{BB962C8B-B14F-4D97-AF65-F5344CB8AC3E}">
        <p14:creationId xmlns:p14="http://schemas.microsoft.com/office/powerpoint/2010/main" val="15154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9</a:t>
            </a:fld>
            <a:endParaRPr lang="zh-TW" altLang="en-US"/>
          </a:p>
        </p:txBody>
      </p:sp>
    </p:spTree>
    <p:extLst>
      <p:ext uri="{BB962C8B-B14F-4D97-AF65-F5344CB8AC3E}">
        <p14:creationId xmlns:p14="http://schemas.microsoft.com/office/powerpoint/2010/main" val="202971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10</a:t>
            </a:fld>
            <a:endParaRPr lang="zh-TW" altLang="en-US"/>
          </a:p>
        </p:txBody>
      </p:sp>
    </p:spTree>
    <p:extLst>
      <p:ext uri="{BB962C8B-B14F-4D97-AF65-F5344CB8AC3E}">
        <p14:creationId xmlns:p14="http://schemas.microsoft.com/office/powerpoint/2010/main" val="373589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11</a:t>
            </a:fld>
            <a:endParaRPr lang="zh-TW" altLang="en-US"/>
          </a:p>
        </p:txBody>
      </p:sp>
    </p:spTree>
    <p:extLst>
      <p:ext uri="{BB962C8B-B14F-4D97-AF65-F5344CB8AC3E}">
        <p14:creationId xmlns:p14="http://schemas.microsoft.com/office/powerpoint/2010/main" val="102565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04271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5774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406932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42459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75684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67231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387430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791056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23244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77739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8D7014B5-A822-4760-9C92-A4C0DDBD790A}" type="datetimeFigureOut">
              <a:rPr lang="zh-TW" altLang="en-US" smtClean="0"/>
              <a:t>2020/3/9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1113690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014B5-A822-4760-9C92-A4C0DDBD790A}" type="datetimeFigureOut">
              <a:rPr lang="zh-TW" altLang="en-US" smtClean="0"/>
              <a:t>2020/3/9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D11CF-6FB2-4FCE-A971-5E1D4AF62D71}" type="slidenum">
              <a:rPr lang="zh-TW" altLang="en-US" smtClean="0"/>
              <a:t>‹#›</a:t>
            </a:fld>
            <a:endParaRPr lang="zh-TW" altLang="en-US"/>
          </a:p>
        </p:txBody>
      </p:sp>
    </p:spTree>
    <p:extLst>
      <p:ext uri="{BB962C8B-B14F-4D97-AF65-F5344CB8AC3E}">
        <p14:creationId xmlns:p14="http://schemas.microsoft.com/office/powerpoint/2010/main" val="664253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44.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220.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47.jpeg"/><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46.jpeg"/><Relationship Id="rId9" Type="http://schemas.openxmlformats.org/officeDocument/2006/relationships/image" Target="../media/image45.wmf"/><Relationship Id="rId1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0.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9.bin"/><Relationship Id="rId10" Type="http://schemas.openxmlformats.org/officeDocument/2006/relationships/image" Target="../media/image50.wmf"/><Relationship Id="rId4" Type="http://schemas.openxmlformats.org/officeDocument/2006/relationships/image" Target="../media/image51.png"/><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0.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52.wmf"/><Relationship Id="rId4" Type="http://schemas.openxmlformats.org/officeDocument/2006/relationships/oleObject" Target="../embeddings/oleObject12.bin"/><Relationship Id="rId9" Type="http://schemas.openxmlformats.org/officeDocument/2006/relationships/image" Target="../media/image54.wmf"/></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330.png"/><Relationship Id="rId3" Type="http://schemas.openxmlformats.org/officeDocument/2006/relationships/notesSlide" Target="../notesSlides/notesSlide14.xml"/><Relationship Id="rId7" Type="http://schemas.openxmlformats.org/officeDocument/2006/relationships/oleObject" Target="../embeddings/oleObject16.bin"/><Relationship Id="rId12"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9.wmf"/><Relationship Id="rId11" Type="http://schemas.openxmlformats.org/officeDocument/2006/relationships/image" Target="../media/image310.png"/><Relationship Id="rId5" Type="http://schemas.openxmlformats.org/officeDocument/2006/relationships/oleObject" Target="../embeddings/oleObject15.bin"/><Relationship Id="rId15" Type="http://schemas.openxmlformats.org/officeDocument/2006/relationships/image" Target="../media/image350.png"/><Relationship Id="rId10" Type="http://schemas.openxmlformats.org/officeDocument/2006/relationships/image" Target="../media/image300.png"/><Relationship Id="rId4" Type="http://schemas.openxmlformats.org/officeDocument/2006/relationships/image" Target="../media/image280.png"/><Relationship Id="rId9" Type="http://schemas.openxmlformats.org/officeDocument/2006/relationships/image" Target="../media/image290.png"/><Relationship Id="rId14" Type="http://schemas.openxmlformats.org/officeDocument/2006/relationships/image" Target="../media/image340.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5.xml"/><Relationship Id="rId7" Type="http://schemas.openxmlformats.org/officeDocument/2006/relationships/image" Target="../media/image53.wmf"/><Relationship Id="rId12"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71.png"/><Relationship Id="rId5" Type="http://schemas.openxmlformats.org/officeDocument/2006/relationships/image" Target="../media/image52.wmf"/><Relationship Id="rId10" Type="http://schemas.openxmlformats.org/officeDocument/2006/relationships/image" Target="../media/image360.png"/><Relationship Id="rId4" Type="http://schemas.openxmlformats.org/officeDocument/2006/relationships/oleObject" Target="../embeddings/oleObject17.bin"/><Relationship Id="rId9" Type="http://schemas.openxmlformats.org/officeDocument/2006/relationships/image" Target="../media/image54.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2.png"/><Relationship Id="rId3" Type="http://schemas.openxmlformats.org/officeDocument/2006/relationships/notesSlide" Target="../notesSlides/notesSlide16.xml"/><Relationship Id="rId7" Type="http://schemas.openxmlformats.org/officeDocument/2006/relationships/image" Target="../media/image52.wmf"/><Relationship Id="rId12" Type="http://schemas.openxmlformats.org/officeDocument/2006/relationships/image" Target="../media/image41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54.wmf"/><Relationship Id="rId5" Type="http://schemas.openxmlformats.org/officeDocument/2006/relationships/image" Target="../media/image400.png"/><Relationship Id="rId10" Type="http://schemas.openxmlformats.org/officeDocument/2006/relationships/oleObject" Target="../embeddings/oleObject22.bin"/><Relationship Id="rId4" Type="http://schemas.openxmlformats.org/officeDocument/2006/relationships/image" Target="../media/image390.png"/><Relationship Id="rId9" Type="http://schemas.openxmlformats.org/officeDocument/2006/relationships/image" Target="../media/image53.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7.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63.wmf"/><Relationship Id="rId5" Type="http://schemas.openxmlformats.org/officeDocument/2006/relationships/image" Target="../media/image61.wmf"/><Relationship Id="rId10" Type="http://schemas.openxmlformats.org/officeDocument/2006/relationships/oleObject" Target="../embeddings/oleObject25.bin"/><Relationship Id="rId4" Type="http://schemas.openxmlformats.org/officeDocument/2006/relationships/oleObject" Target="../embeddings/oleObject23.bin"/><Relationship Id="rId9" Type="http://schemas.openxmlformats.org/officeDocument/2006/relationships/image" Target="../media/image52.wmf"/></Relationships>
</file>

<file path=ppt/slides/_rels/slide22.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18.xml"/><Relationship Id="rId7"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52.wmf"/><Relationship Id="rId11" Type="http://schemas.openxmlformats.org/officeDocument/2006/relationships/image" Target="../media/image66.png"/><Relationship Id="rId5" Type="http://schemas.openxmlformats.org/officeDocument/2006/relationships/oleObject" Target="../embeddings/oleObject26.bin"/><Relationship Id="rId10" Type="http://schemas.openxmlformats.org/officeDocument/2006/relationships/image" Target="../media/image64.wmf"/><Relationship Id="rId4" Type="http://schemas.openxmlformats.org/officeDocument/2006/relationships/image" Target="../media/image65.png"/><Relationship Id="rId9"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19.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29.bin"/><Relationship Id="rId10" Type="http://schemas.openxmlformats.org/officeDocument/2006/relationships/image" Target="../media/image64.wmf"/><Relationship Id="rId4" Type="http://schemas.openxmlformats.org/officeDocument/2006/relationships/image" Target="../media/image65.png"/><Relationship Id="rId9" Type="http://schemas.openxmlformats.org/officeDocument/2006/relationships/oleObject" Target="../embeddings/oleObject31.bin"/></Relationships>
</file>

<file path=ppt/slides/_rels/slide24.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20.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2.wmf"/><Relationship Id="rId5" Type="http://schemas.openxmlformats.org/officeDocument/2006/relationships/oleObject" Target="../embeddings/oleObject32.bin"/><Relationship Id="rId10" Type="http://schemas.openxmlformats.org/officeDocument/2006/relationships/image" Target="../media/image67.wmf"/><Relationship Id="rId4" Type="http://schemas.openxmlformats.org/officeDocument/2006/relationships/image" Target="../media/image65.png"/><Relationship Id="rId9" Type="http://schemas.openxmlformats.org/officeDocument/2006/relationships/oleObject" Target="../embeddings/oleObject34.bin"/></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510.png"/><Relationship Id="rId3" Type="http://schemas.openxmlformats.org/officeDocument/2006/relationships/notesSlide" Target="../notesSlides/notesSlide22.xml"/><Relationship Id="rId7" Type="http://schemas.openxmlformats.org/officeDocument/2006/relationships/image" Target="../media/image53.wmf"/><Relationship Id="rId12" Type="http://schemas.openxmlformats.org/officeDocument/2006/relationships/image" Target="../media/image50.png"/><Relationship Id="rId2" Type="http://schemas.openxmlformats.org/officeDocument/2006/relationships/slideLayout" Target="../slideLayouts/slideLayout2.xml"/><Relationship Id="rId16" Type="http://schemas.openxmlformats.org/officeDocument/2006/relationships/image" Target="../media/image54.png"/><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341.png"/><Relationship Id="rId5" Type="http://schemas.openxmlformats.org/officeDocument/2006/relationships/image" Target="../media/image52.wmf"/><Relationship Id="rId1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oleObject" Target="../embeddings/oleObject35.bin"/><Relationship Id="rId9" Type="http://schemas.openxmlformats.org/officeDocument/2006/relationships/image" Target="../media/image64.wmf"/><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2.png"/><Relationship Id="rId1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860.png"/><Relationship Id="rId12" Type="http://schemas.openxmlformats.org/officeDocument/2006/relationships/image" Target="../media/image49.png"/><Relationship Id="rId17" Type="http://schemas.openxmlformats.org/officeDocument/2006/relationships/image" Target="../media/image76.png"/><Relationship Id="rId2" Type="http://schemas.openxmlformats.org/officeDocument/2006/relationships/notesSlide" Target="../notesSlides/notesSlide23.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61.png"/><Relationship Id="rId11" Type="http://schemas.openxmlformats.org/officeDocument/2006/relationships/image" Target="../media/image73.png"/><Relationship Id="rId5" Type="http://schemas.openxmlformats.org/officeDocument/2006/relationships/image" Target="../media/image550.png"/><Relationship Id="rId15" Type="http://schemas.openxmlformats.org/officeDocument/2006/relationships/image" Target="../media/image570.png"/><Relationship Id="rId10" Type="http://schemas.openxmlformats.org/officeDocument/2006/relationships/image" Target="../media/image72.png"/><Relationship Id="rId19" Type="http://schemas.openxmlformats.org/officeDocument/2006/relationships/image" Target="../media/image69.png"/><Relationship Id="rId4" Type="http://schemas.openxmlformats.org/officeDocument/2006/relationships/image" Target="../media/image73.png"/><Relationship Id="rId9" Type="http://schemas.openxmlformats.org/officeDocument/2006/relationships/image" Target="../media/image71.png"/><Relationship Id="rId14" Type="http://schemas.openxmlformats.org/officeDocument/2006/relationships/image" Target="../media/image560.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18" Type="http://schemas.openxmlformats.org/officeDocument/2006/relationships/image" Target="../media/image851.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 Type="http://schemas.openxmlformats.org/officeDocument/2006/relationships/slideLayout" Target="../slideLayouts/slideLayout2.xml"/><Relationship Id="rId19" Type="http://schemas.openxmlformats.org/officeDocument/2006/relationships/image" Target="../media/image871.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31.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5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9.wmf"/><Relationship Id="rId5" Type="http://schemas.openxmlformats.org/officeDocument/2006/relationships/oleObject" Target="../embeddings/oleObject38.bin"/><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30.xml"/><Relationship Id="rId7" Type="http://schemas.openxmlformats.org/officeDocument/2006/relationships/image" Target="../media/image53.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0.bin"/><Relationship Id="rId11" Type="http://schemas.openxmlformats.org/officeDocument/2006/relationships/oleObject" Target="../embeddings/oleObject43.bin"/><Relationship Id="rId5" Type="http://schemas.openxmlformats.org/officeDocument/2006/relationships/image" Target="../media/image52.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91.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2.png"/><Relationship Id="rId7" Type="http://schemas.openxmlformats.org/officeDocument/2006/relationships/diagramColors" Target="../diagrams/colors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36.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6.bin"/><Relationship Id="rId5" Type="http://schemas.openxmlformats.org/officeDocument/2006/relationships/image" Target="../media/image52.wmf"/><Relationship Id="rId4" Type="http://schemas.openxmlformats.org/officeDocument/2006/relationships/oleObject" Target="../embeddings/oleObject45.bin"/><Relationship Id="rId9" Type="http://schemas.openxmlformats.org/officeDocument/2006/relationships/image" Target="../media/image54.wmf"/></Relationships>
</file>

<file path=ppt/slides/_rels/slide4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1310.png"/><Relationship Id="rId18" Type="http://schemas.openxmlformats.org/officeDocument/2006/relationships/image" Target="../media/image120.png"/><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300.png"/><Relationship Id="rId17" Type="http://schemas.openxmlformats.org/officeDocument/2006/relationships/image" Target="../media/image142.png"/><Relationship Id="rId2" Type="http://schemas.openxmlformats.org/officeDocument/2006/relationships/slideLayout" Target="../slideLayouts/slideLayout2.xml"/><Relationship Id="rId16" Type="http://schemas.openxmlformats.org/officeDocument/2006/relationships/image" Target="../media/image114.png"/><Relationship Id="rId20" Type="http://schemas.openxmlformats.org/officeDocument/2006/relationships/image" Target="../media/image98.png"/><Relationship Id="rId1" Type="http://schemas.openxmlformats.org/officeDocument/2006/relationships/vmlDrawing" Target="../drawings/vmlDrawing15.vml"/><Relationship Id="rId6" Type="http://schemas.openxmlformats.org/officeDocument/2006/relationships/image" Target="../media/image53.wmf"/><Relationship Id="rId11" Type="http://schemas.openxmlformats.org/officeDocument/2006/relationships/image" Target="../media/image1290.png"/><Relationship Id="rId5" Type="http://schemas.openxmlformats.org/officeDocument/2006/relationships/oleObject" Target="../embeddings/oleObject49.bin"/><Relationship Id="rId15" Type="http://schemas.openxmlformats.org/officeDocument/2006/relationships/image" Target="../media/image1011.png"/><Relationship Id="rId10" Type="http://schemas.openxmlformats.org/officeDocument/2006/relationships/image" Target="../media/image1280.png"/><Relationship Id="rId19" Type="http://schemas.openxmlformats.org/officeDocument/2006/relationships/image" Target="../media/image132.png"/><Relationship Id="rId4" Type="http://schemas.openxmlformats.org/officeDocument/2006/relationships/image" Target="../media/image52.wmf"/><Relationship Id="rId9" Type="http://schemas.openxmlformats.org/officeDocument/2006/relationships/image" Target="../media/image1270.png"/><Relationship Id="rId14" Type="http://schemas.openxmlformats.org/officeDocument/2006/relationships/image" Target="../media/image13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37.xml"/><Relationship Id="rId20" Type="http://schemas.openxmlformats.org/officeDocument/2006/relationships/image" Target="../media/image941.png"/><Relationship Id="rId1" Type="http://schemas.openxmlformats.org/officeDocument/2006/relationships/slideLayout" Target="../slideLayouts/slideLayout2.xml"/><Relationship Id="rId23" Type="http://schemas.openxmlformats.org/officeDocument/2006/relationships/image" Target="../media/image1240.png"/><Relationship Id="rId19" Type="http://schemas.openxmlformats.org/officeDocument/2006/relationships/image" Target="../media/image931.png"/><Relationship Id="rId22" Type="http://schemas.openxmlformats.org/officeDocument/2006/relationships/image" Target="../media/image961.png"/></Relationships>
</file>

<file path=ppt/slides/_rels/slide51.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1.bin"/><Relationship Id="rId21" Type="http://schemas.openxmlformats.org/officeDocument/2006/relationships/image" Target="../media/image951.png"/><Relationship Id="rId7" Type="http://schemas.openxmlformats.org/officeDocument/2006/relationships/oleObject" Target="../embeddings/oleObject53.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16.vml"/><Relationship Id="rId6" Type="http://schemas.openxmlformats.org/officeDocument/2006/relationships/image" Target="../media/image53.wmf"/><Relationship Id="rId5" Type="http://schemas.openxmlformats.org/officeDocument/2006/relationships/oleObject" Target="../embeddings/oleObject52.bin"/><Relationship Id="rId10" Type="http://schemas.openxmlformats.org/officeDocument/2006/relationships/image" Target="../media/image100.wmf"/><Relationship Id="rId19" Type="http://schemas.openxmlformats.org/officeDocument/2006/relationships/image" Target="../media/image931.png"/><Relationship Id="rId4" Type="http://schemas.openxmlformats.org/officeDocument/2006/relationships/image" Target="../media/image52.wmf"/><Relationship Id="rId9" Type="http://schemas.openxmlformats.org/officeDocument/2006/relationships/oleObject" Target="../embeddings/oleObject54.bin"/><Relationship Id="rId22" Type="http://schemas.openxmlformats.org/officeDocument/2006/relationships/image" Target="../media/image961.png"/></Relationships>
</file>

<file path=ppt/slides/_rels/slide52.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5.bin"/><Relationship Id="rId21" Type="http://schemas.openxmlformats.org/officeDocument/2006/relationships/image" Target="../media/image951.png"/><Relationship Id="rId7" Type="http://schemas.openxmlformats.org/officeDocument/2006/relationships/oleObject" Target="../embeddings/oleObject57.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17.vml"/><Relationship Id="rId6" Type="http://schemas.openxmlformats.org/officeDocument/2006/relationships/image" Target="../media/image53.wmf"/><Relationship Id="rId5" Type="http://schemas.openxmlformats.org/officeDocument/2006/relationships/oleObject" Target="../embeddings/oleObject56.bin"/><Relationship Id="rId10" Type="http://schemas.openxmlformats.org/officeDocument/2006/relationships/image" Target="../media/image100.wmf"/><Relationship Id="rId19" Type="http://schemas.openxmlformats.org/officeDocument/2006/relationships/image" Target="../media/image931.png"/><Relationship Id="rId4" Type="http://schemas.openxmlformats.org/officeDocument/2006/relationships/image" Target="../media/image52.wmf"/><Relationship Id="rId9" Type="http://schemas.openxmlformats.org/officeDocument/2006/relationships/oleObject" Target="../embeddings/oleObject58.bin"/><Relationship Id="rId22" Type="http://schemas.openxmlformats.org/officeDocument/2006/relationships/image" Target="../media/image961.png"/></Relationships>
</file>

<file path=ppt/slides/_rels/slide53.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01.png"/><Relationship Id="rId20" Type="http://schemas.openxmlformats.org/officeDocument/2006/relationships/image" Target="../media/image941.png"/><Relationship Id="rId1" Type="http://schemas.openxmlformats.org/officeDocument/2006/relationships/slideLayout" Target="../slideLayouts/slideLayout2.xml"/><Relationship Id="rId24" Type="http://schemas.openxmlformats.org/officeDocument/2006/relationships/image" Target="../media/image540.png"/><Relationship Id="rId23" Type="http://schemas.openxmlformats.org/officeDocument/2006/relationships/image" Target="../media/image530.png"/><Relationship Id="rId19" Type="http://schemas.openxmlformats.org/officeDocument/2006/relationships/image" Target="../media/image931.png"/><Relationship Id="rId22" Type="http://schemas.openxmlformats.org/officeDocument/2006/relationships/image" Target="../media/image520.png"/></Relationships>
</file>

<file path=ppt/slides/_rels/slide54.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480.png"/><Relationship Id="rId18" Type="http://schemas.openxmlformats.org/officeDocument/2006/relationships/image" Target="../media/image1530.png"/><Relationship Id="rId3" Type="http://schemas.openxmlformats.org/officeDocument/2006/relationships/notesSlide" Target="../notesSlides/notesSlide38.xml"/><Relationship Id="rId7" Type="http://schemas.openxmlformats.org/officeDocument/2006/relationships/image" Target="../media/image53.wmf"/><Relationship Id="rId12" Type="http://schemas.openxmlformats.org/officeDocument/2006/relationships/image" Target="../media/image1470.png"/><Relationship Id="rId17" Type="http://schemas.openxmlformats.org/officeDocument/2006/relationships/image" Target="../media/image1520.png"/><Relationship Id="rId2" Type="http://schemas.openxmlformats.org/officeDocument/2006/relationships/slideLayout" Target="../slideLayouts/slideLayout2.xml"/><Relationship Id="rId16" Type="http://schemas.openxmlformats.org/officeDocument/2006/relationships/image" Target="../media/image1510.png"/><Relationship Id="rId1" Type="http://schemas.openxmlformats.org/officeDocument/2006/relationships/vmlDrawing" Target="../drawings/vmlDrawing18.vml"/><Relationship Id="rId6" Type="http://schemas.openxmlformats.org/officeDocument/2006/relationships/oleObject" Target="../embeddings/oleObject60.bin"/><Relationship Id="rId11" Type="http://schemas.openxmlformats.org/officeDocument/2006/relationships/image" Target="../media/image1460.png"/><Relationship Id="rId5" Type="http://schemas.openxmlformats.org/officeDocument/2006/relationships/image" Target="../media/image52.wmf"/><Relationship Id="rId15" Type="http://schemas.openxmlformats.org/officeDocument/2006/relationships/image" Target="../media/image1500.png"/><Relationship Id="rId10" Type="http://schemas.openxmlformats.org/officeDocument/2006/relationships/image" Target="../media/image1450.png"/><Relationship Id="rId19" Type="http://schemas.openxmlformats.org/officeDocument/2006/relationships/image" Target="../media/image1560.png"/><Relationship Id="rId4" Type="http://schemas.openxmlformats.org/officeDocument/2006/relationships/oleObject" Target="../embeddings/oleObject59.bin"/><Relationship Id="rId9" Type="http://schemas.openxmlformats.org/officeDocument/2006/relationships/image" Target="../media/image1430.png"/><Relationship Id="rId14" Type="http://schemas.openxmlformats.org/officeDocument/2006/relationships/image" Target="../media/image1490.png"/></Relationships>
</file>

<file path=ppt/slides/_rels/slide55.xml.rels><?xml version="1.0" encoding="UTF-8" standalone="yes"?>
<Relationships xmlns="http://schemas.openxmlformats.org/package/2006/relationships"><Relationship Id="rId13" Type="http://schemas.openxmlformats.org/officeDocument/2006/relationships/image" Target="../media/image571.png"/><Relationship Id="rId18" Type="http://schemas.openxmlformats.org/officeDocument/2006/relationships/image" Target="../media/image620.png"/><Relationship Id="rId26" Type="http://schemas.openxmlformats.org/officeDocument/2006/relationships/oleObject" Target="../embeddings/oleObject64.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62.bin"/><Relationship Id="rId12" Type="http://schemas.openxmlformats.org/officeDocument/2006/relationships/image" Target="../media/image561.png"/><Relationship Id="rId17" Type="http://schemas.openxmlformats.org/officeDocument/2006/relationships/image" Target="../media/image61.png"/><Relationship Id="rId25" Type="http://schemas.openxmlformats.org/officeDocument/2006/relationships/image" Target="../media/image103.wmf"/><Relationship Id="rId33" Type="http://schemas.openxmlformats.org/officeDocument/2006/relationships/image" Target="../media/image902.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2.png"/><Relationship Id="rId29" Type="http://schemas.openxmlformats.org/officeDocument/2006/relationships/image" Target="../media/image104.wmf"/><Relationship Id="rId1" Type="http://schemas.openxmlformats.org/officeDocument/2006/relationships/vmlDrawing" Target="../drawings/vmlDrawing19.vml"/><Relationship Id="rId6" Type="http://schemas.openxmlformats.org/officeDocument/2006/relationships/image" Target="../media/image52.wmf"/><Relationship Id="rId11" Type="http://schemas.openxmlformats.org/officeDocument/2006/relationships/image" Target="../media/image5500.png"/><Relationship Id="rId24" Type="http://schemas.openxmlformats.org/officeDocument/2006/relationships/oleObject" Target="../embeddings/oleObject1210.bin"/><Relationship Id="rId32" Type="http://schemas.openxmlformats.org/officeDocument/2006/relationships/image" Target="../media/image891.png"/><Relationship Id="rId37" Type="http://schemas.openxmlformats.org/officeDocument/2006/relationships/image" Target="../media/image981.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103.wmf"/><Relationship Id="rId28" Type="http://schemas.openxmlformats.org/officeDocument/2006/relationships/oleObject" Target="../embeddings/oleObject1220.bin"/><Relationship Id="rId36" Type="http://schemas.openxmlformats.org/officeDocument/2006/relationships/image" Target="../media/image971.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1.png"/><Relationship Id="rId4" Type="http://schemas.openxmlformats.org/officeDocument/2006/relationships/image" Target="../media/image101.wmf"/><Relationship Id="rId9" Type="http://schemas.openxmlformats.org/officeDocument/2006/relationships/oleObject" Target="../embeddings/oleObject1200.bin"/><Relationship Id="rId14" Type="http://schemas.openxmlformats.org/officeDocument/2006/relationships/image" Target="../media/image580.png"/><Relationship Id="rId22" Type="http://schemas.openxmlformats.org/officeDocument/2006/relationships/oleObject" Target="../embeddings/oleObject63.bin"/><Relationship Id="rId27" Type="http://schemas.openxmlformats.org/officeDocument/2006/relationships/image" Target="../media/image104.wmf"/><Relationship Id="rId30" Type="http://schemas.openxmlformats.org/officeDocument/2006/relationships/image" Target="../media/image872.png"/><Relationship Id="rId35" Type="http://schemas.openxmlformats.org/officeDocument/2006/relationships/image" Target="../media/image921.png"/><Relationship Id="rId8" Type="http://schemas.openxmlformats.org/officeDocument/2006/relationships/image" Target="../media/image102.wmf"/><Relationship Id="rId3"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13" Type="http://schemas.openxmlformats.org/officeDocument/2006/relationships/image" Target="../media/image571.png"/><Relationship Id="rId18" Type="http://schemas.openxmlformats.org/officeDocument/2006/relationships/image" Target="../media/image100.png"/><Relationship Id="rId26" Type="http://schemas.openxmlformats.org/officeDocument/2006/relationships/oleObject" Target="../embeddings/oleObject68.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66.bin"/><Relationship Id="rId12" Type="http://schemas.openxmlformats.org/officeDocument/2006/relationships/image" Target="../media/image561.png"/><Relationship Id="rId17" Type="http://schemas.openxmlformats.org/officeDocument/2006/relationships/image" Target="../media/image99.png"/><Relationship Id="rId25" Type="http://schemas.openxmlformats.org/officeDocument/2006/relationships/image" Target="../media/image103.wmf"/><Relationship Id="rId33" Type="http://schemas.openxmlformats.org/officeDocument/2006/relationships/image" Target="../media/image902.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2.png"/><Relationship Id="rId29" Type="http://schemas.openxmlformats.org/officeDocument/2006/relationships/image" Target="../media/image104.wmf"/><Relationship Id="rId1" Type="http://schemas.openxmlformats.org/officeDocument/2006/relationships/vmlDrawing" Target="../drawings/vmlDrawing20.vml"/><Relationship Id="rId6" Type="http://schemas.openxmlformats.org/officeDocument/2006/relationships/image" Target="../media/image52.wmf"/><Relationship Id="rId11" Type="http://schemas.openxmlformats.org/officeDocument/2006/relationships/image" Target="../media/image5500.png"/><Relationship Id="rId24" Type="http://schemas.openxmlformats.org/officeDocument/2006/relationships/oleObject" Target="../embeddings/oleObject1250.bin"/><Relationship Id="rId32" Type="http://schemas.openxmlformats.org/officeDocument/2006/relationships/image" Target="../media/image891.png"/><Relationship Id="rId37" Type="http://schemas.openxmlformats.org/officeDocument/2006/relationships/image" Target="../media/image101.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103.wmf"/><Relationship Id="rId28" Type="http://schemas.openxmlformats.org/officeDocument/2006/relationships/oleObject" Target="../embeddings/oleObject1260.bin"/><Relationship Id="rId36" Type="http://schemas.openxmlformats.org/officeDocument/2006/relationships/image" Target="../media/image971.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1.png"/><Relationship Id="rId4" Type="http://schemas.openxmlformats.org/officeDocument/2006/relationships/image" Target="../media/image101.wmf"/><Relationship Id="rId9" Type="http://schemas.openxmlformats.org/officeDocument/2006/relationships/oleObject" Target="../embeddings/oleObject1240.bin"/><Relationship Id="rId14" Type="http://schemas.openxmlformats.org/officeDocument/2006/relationships/image" Target="../media/image580.png"/><Relationship Id="rId22" Type="http://schemas.openxmlformats.org/officeDocument/2006/relationships/oleObject" Target="../embeddings/oleObject67.bin"/><Relationship Id="rId27" Type="http://schemas.openxmlformats.org/officeDocument/2006/relationships/image" Target="../media/image104.wmf"/><Relationship Id="rId30" Type="http://schemas.openxmlformats.org/officeDocument/2006/relationships/image" Target="../media/image872.png"/><Relationship Id="rId35" Type="http://schemas.openxmlformats.org/officeDocument/2006/relationships/image" Target="../media/image921.png"/><Relationship Id="rId8" Type="http://schemas.openxmlformats.org/officeDocument/2006/relationships/image" Target="../media/image105.wmf"/><Relationship Id="rId3" Type="http://schemas.openxmlformats.org/officeDocument/2006/relationships/oleObject" Target="../embeddings/oleObject6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0.png"/><Relationship Id="rId3" Type="http://schemas.openxmlformats.org/officeDocument/2006/relationships/oleObject" Target="../embeddings/oleObject69.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0.png"/><Relationship Id="rId17" Type="http://schemas.openxmlformats.org/officeDocument/2006/relationships/image" Target="../media/image750.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106.png"/><Relationship Id="rId1" Type="http://schemas.openxmlformats.org/officeDocument/2006/relationships/vmlDrawing" Target="../drawings/vmlDrawing21.vml"/><Relationship Id="rId6" Type="http://schemas.openxmlformats.org/officeDocument/2006/relationships/image" Target="../media/image53.wmf"/><Relationship Id="rId11" Type="http://schemas.openxmlformats.org/officeDocument/2006/relationships/image" Target="../media/image690.png"/><Relationship Id="rId5" Type="http://schemas.openxmlformats.org/officeDocument/2006/relationships/oleObject" Target="../embeddings/oleObject70.bin"/><Relationship Id="rId15" Type="http://schemas.openxmlformats.org/officeDocument/2006/relationships/image" Target="../media/image730.png"/><Relationship Id="rId23" Type="http://schemas.openxmlformats.org/officeDocument/2006/relationships/image" Target="../media/image109.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52.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59.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0.png"/><Relationship Id="rId3" Type="http://schemas.openxmlformats.org/officeDocument/2006/relationships/oleObject" Target="../embeddings/oleObject71.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0.png"/><Relationship Id="rId17" Type="http://schemas.openxmlformats.org/officeDocument/2006/relationships/image" Target="../media/image750.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106.png"/><Relationship Id="rId1" Type="http://schemas.openxmlformats.org/officeDocument/2006/relationships/vmlDrawing" Target="../drawings/vmlDrawing22.vml"/><Relationship Id="rId6" Type="http://schemas.openxmlformats.org/officeDocument/2006/relationships/image" Target="../media/image53.wmf"/><Relationship Id="rId11" Type="http://schemas.openxmlformats.org/officeDocument/2006/relationships/image" Target="../media/image690.png"/><Relationship Id="rId5" Type="http://schemas.openxmlformats.org/officeDocument/2006/relationships/oleObject" Target="../embeddings/oleObject72.bin"/><Relationship Id="rId15" Type="http://schemas.openxmlformats.org/officeDocument/2006/relationships/image" Target="../media/image730.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52.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9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s>
</file>

<file path=ppt/slides/_rels/slide6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63.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0.png"/><Relationship Id="rId7" Type="http://schemas.openxmlformats.org/officeDocument/2006/relationships/image" Target="../media/image10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0" Type="http://schemas.openxmlformats.org/officeDocument/2006/relationships/image" Target="../media/image1050.png"/><Relationship Id="rId4" Type="http://schemas.openxmlformats.org/officeDocument/2006/relationships/image" Target="../media/image990.png"/><Relationship Id="rId9" Type="http://schemas.openxmlformats.org/officeDocument/2006/relationships/image" Target="../media/image1040.png"/></Relationships>
</file>

<file path=ppt/slides/_rels/slide64.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00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62.png"/><Relationship Id="rId3" Type="http://schemas.openxmlformats.org/officeDocument/2006/relationships/image" Target="../media/image240.png"/><Relationship Id="rId7" Type="http://schemas.openxmlformats.org/officeDocument/2006/relationships/image" Target="../media/image301.png"/><Relationship Id="rId12" Type="http://schemas.openxmlformats.org/officeDocument/2006/relationships/image" Target="../media/image352.png"/><Relationship Id="rId2" Type="http://schemas.openxmlformats.org/officeDocument/2006/relationships/notesSlide" Target="../notesSlides/notesSlide44.xml"/><Relationship Id="rId16"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342.png"/><Relationship Id="rId5" Type="http://schemas.openxmlformats.org/officeDocument/2006/relationships/image" Target="../media/image281.png"/><Relationship Id="rId15" Type="http://schemas.openxmlformats.org/officeDocument/2006/relationships/image" Target="../media/image381.png"/><Relationship Id="rId10" Type="http://schemas.openxmlformats.org/officeDocument/2006/relationships/image" Target="../media/image331.png"/><Relationship Id="rId4" Type="http://schemas.openxmlformats.org/officeDocument/2006/relationships/image" Target="../media/image250.png"/><Relationship Id="rId9" Type="http://schemas.openxmlformats.org/officeDocument/2006/relationships/image" Target="../media/image321.png"/><Relationship Id="rId14" Type="http://schemas.openxmlformats.org/officeDocument/2006/relationships/image" Target="../media/image372.png"/></Relationships>
</file>

<file path=ppt/slides/_rels/slide67.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420.png"/><Relationship Id="rId3" Type="http://schemas.openxmlformats.org/officeDocument/2006/relationships/image" Target="../media/image211.png"/><Relationship Id="rId7" Type="http://schemas.openxmlformats.org/officeDocument/2006/relationships/image" Target="../media/image411.png"/><Relationship Id="rId12" Type="http://schemas.openxmlformats.org/officeDocument/2006/relationships/image" Target="../media/image2200.png"/><Relationship Id="rId2" Type="http://schemas.openxmlformats.org/officeDocument/2006/relationships/image" Target="../media/image210.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44.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430.png"/></Relationships>
</file>

<file path=ppt/slides/_rels/slide6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46.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411.png"/><Relationship Id="rId5" Type="http://schemas.openxmlformats.org/officeDocument/2006/relationships/image" Target="../media/image48.png"/><Relationship Id="rId10" Type="http://schemas.openxmlformats.org/officeDocument/2006/relationships/image" Target="../media/image401.png"/><Relationship Id="rId4" Type="http://schemas.openxmlformats.org/officeDocument/2006/relationships/image" Target="../media/image47.png"/><Relationship Id="rId9" Type="http://schemas.openxmlformats.org/officeDocument/2006/relationships/image" Target="../media/image2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jpeg"/><Relationship Id="rId7" Type="http://schemas.openxmlformats.org/officeDocument/2006/relationships/image" Target="../media/image7.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49.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4.bin"/><Relationship Id="rId5" Type="http://schemas.openxmlformats.org/officeDocument/2006/relationships/image" Target="../media/image114.wmf"/><Relationship Id="rId4" Type="http://schemas.openxmlformats.org/officeDocument/2006/relationships/oleObject" Target="../embeddings/oleObject73.bin"/><Relationship Id="rId9" Type="http://schemas.openxmlformats.org/officeDocument/2006/relationships/image" Target="../media/image116.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21.wmf"/><Relationship Id="rId3" Type="http://schemas.openxmlformats.org/officeDocument/2006/relationships/notesSlide" Target="../notesSlides/notesSlide50.xml"/><Relationship Id="rId7" Type="http://schemas.openxmlformats.org/officeDocument/2006/relationships/image" Target="../media/image118.wmf"/><Relationship Id="rId12"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77.bin"/><Relationship Id="rId11" Type="http://schemas.openxmlformats.org/officeDocument/2006/relationships/image" Target="../media/image120.wmf"/><Relationship Id="rId5" Type="http://schemas.openxmlformats.org/officeDocument/2006/relationships/image" Target="../media/image117.wmf"/><Relationship Id="rId15" Type="http://schemas.openxmlformats.org/officeDocument/2006/relationships/image" Target="../media/image122.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19.wmf"/><Relationship Id="rId1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26.wmf"/><Relationship Id="rId3" Type="http://schemas.openxmlformats.org/officeDocument/2006/relationships/notesSlide" Target="../notesSlides/notesSlide51.xml"/><Relationship Id="rId7" Type="http://schemas.openxmlformats.org/officeDocument/2006/relationships/image" Target="../media/image118.wmf"/><Relationship Id="rId12" Type="http://schemas.openxmlformats.org/officeDocument/2006/relationships/oleObject" Target="../embeddings/oleObject85.bin"/><Relationship Id="rId17" Type="http://schemas.openxmlformats.org/officeDocument/2006/relationships/image" Target="../media/image120.wmf"/><Relationship Id="rId2" Type="http://schemas.openxmlformats.org/officeDocument/2006/relationships/slideLayout" Target="../slideLayouts/slideLayout2.xml"/><Relationship Id="rId16" Type="http://schemas.openxmlformats.org/officeDocument/2006/relationships/oleObject" Target="../embeddings/oleObject79.bin"/><Relationship Id="rId1" Type="http://schemas.openxmlformats.org/officeDocument/2006/relationships/vmlDrawing" Target="../drawings/vmlDrawing25.vml"/><Relationship Id="rId6" Type="http://schemas.openxmlformats.org/officeDocument/2006/relationships/oleObject" Target="../embeddings/oleObject77.bin"/><Relationship Id="rId11" Type="http://schemas.openxmlformats.org/officeDocument/2006/relationships/image" Target="../media/image125.wmf"/><Relationship Id="rId5" Type="http://schemas.openxmlformats.org/officeDocument/2006/relationships/image" Target="../media/image123.wmf"/><Relationship Id="rId15" Type="http://schemas.openxmlformats.org/officeDocument/2006/relationships/image" Target="../media/image127.wmf"/><Relationship Id="rId10" Type="http://schemas.openxmlformats.org/officeDocument/2006/relationships/oleObject" Target="../embeddings/oleObject84.bin"/><Relationship Id="rId4" Type="http://schemas.openxmlformats.org/officeDocument/2006/relationships/oleObject" Target="../embeddings/oleObject82.bin"/><Relationship Id="rId9" Type="http://schemas.openxmlformats.org/officeDocument/2006/relationships/image" Target="../media/image124.wmf"/><Relationship Id="rId14" Type="http://schemas.openxmlformats.org/officeDocument/2006/relationships/oleObject" Target="../embeddings/oleObject86.bin"/></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700.png"/><Relationship Id="rId13" Type="http://schemas.openxmlformats.org/officeDocument/2006/relationships/image" Target="../media/image9200.png"/><Relationship Id="rId18" Type="http://schemas.openxmlformats.org/officeDocument/2006/relationships/image" Target="../media/image2280.png"/><Relationship Id="rId3" Type="http://schemas.openxmlformats.org/officeDocument/2006/relationships/image" Target="../media/image820.png"/><Relationship Id="rId7" Type="http://schemas.openxmlformats.org/officeDocument/2006/relationships/image" Target="../media/image8600.png"/><Relationship Id="rId12" Type="http://schemas.openxmlformats.org/officeDocument/2006/relationships/image" Target="../media/image9100.png"/><Relationship Id="rId17" Type="http://schemas.openxmlformats.org/officeDocument/2006/relationships/image" Target="../media/image9600.png"/><Relationship Id="rId2" Type="http://schemas.openxmlformats.org/officeDocument/2006/relationships/notesSlide" Target="../notesSlides/notesSlide57.xml"/><Relationship Id="rId16" Type="http://schemas.openxmlformats.org/officeDocument/2006/relationships/image" Target="../media/image9500.png"/><Relationship Id="rId1" Type="http://schemas.openxmlformats.org/officeDocument/2006/relationships/slideLayout" Target="../slideLayouts/slideLayout2.xml"/><Relationship Id="rId6" Type="http://schemas.openxmlformats.org/officeDocument/2006/relationships/image" Target="../media/image8500.png"/><Relationship Id="rId11" Type="http://schemas.openxmlformats.org/officeDocument/2006/relationships/image" Target="../media/image9000.png"/><Relationship Id="rId5" Type="http://schemas.openxmlformats.org/officeDocument/2006/relationships/image" Target="../media/image840.png"/><Relationship Id="rId15" Type="http://schemas.openxmlformats.org/officeDocument/2006/relationships/image" Target="../media/image9400.png"/><Relationship Id="rId10" Type="http://schemas.openxmlformats.org/officeDocument/2006/relationships/image" Target="../media/image8900.png"/><Relationship Id="rId4" Type="http://schemas.openxmlformats.org/officeDocument/2006/relationships/image" Target="../media/image830.png"/><Relationship Id="rId9" Type="http://schemas.openxmlformats.org/officeDocument/2006/relationships/image" Target="../media/image8800.png"/><Relationship Id="rId14" Type="http://schemas.openxmlformats.org/officeDocument/2006/relationships/image" Target="../media/image93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92.png"/><Relationship Id="rId7" Type="http://schemas.openxmlformats.org/officeDocument/2006/relationships/diagramColors" Target="../diagrams/colors1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Deep Learning</a:t>
            </a:r>
            <a:endParaRPr lang="zh-TW" altLang="en-US" dirty="0"/>
          </a:p>
        </p:txBody>
      </p:sp>
    </p:spTree>
    <p:extLst>
      <p:ext uri="{BB962C8B-B14F-4D97-AF65-F5344CB8AC3E}">
        <p14:creationId xmlns:p14="http://schemas.microsoft.com/office/powerpoint/2010/main" val="97599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a:xfrm>
            <a:off x="-1" y="365126"/>
            <a:ext cx="9215919" cy="1325563"/>
          </a:xfrm>
        </p:spPr>
        <p:txBody>
          <a:bodyPr/>
          <a:lstStyle/>
          <a:p>
            <a:r>
              <a:rPr lang="en-US" altLang="zh-TW" dirty="0"/>
              <a:t>Three Steps for Deep Learning Training</a:t>
            </a:r>
            <a:endParaRPr lang="zh-TW" altLang="en-US" dirty="0"/>
          </a:p>
        </p:txBody>
      </p:sp>
      <p:sp>
        <p:nvSpPr>
          <p:cNvPr id="7" name="矩形 6"/>
          <p:cNvSpPr/>
          <p:nvPr/>
        </p:nvSpPr>
        <p:spPr>
          <a:xfrm>
            <a:off x="532262" y="1941449"/>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110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t>
            </a:r>
            <a:endParaRPr lang="zh-TW" altLang="en-US" dirty="0"/>
          </a:p>
        </p:txBody>
      </p:sp>
      <p:grpSp>
        <p:nvGrpSpPr>
          <p:cNvPr id="11" name="群組 10"/>
          <p:cNvGrpSpPr/>
          <p:nvPr/>
        </p:nvGrpSpPr>
        <p:grpSpPr>
          <a:xfrm>
            <a:off x="4897340" y="294084"/>
            <a:ext cx="3854551" cy="2068497"/>
            <a:chOff x="4897340" y="294084"/>
            <a:chExt cx="3854551" cy="2068497"/>
          </a:xfrm>
        </p:grpSpPr>
        <p:pic>
          <p:nvPicPr>
            <p:cNvPr id="4" name="Picture 6" descr="http://bio1152.nicerweb.com/Locked/media/ch48/48_05Neuron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6464097" y="432086"/>
              <a:ext cx="2287794" cy="1038723"/>
              <a:chOff x="3202412" y="1600580"/>
              <a:chExt cx="3275013" cy="1486948"/>
            </a:xfrm>
          </p:grpSpPr>
          <p:pic>
            <p:nvPicPr>
              <p:cNvPr id="6" name="Picture 4" descr="http://cdn.zmescience.com/wp-content/uploads/2011/07/neural_netwo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02412" y="2732294"/>
                <a:ext cx="3275013" cy="307777"/>
              </a:xfrm>
              <a:prstGeom prst="rect">
                <a:avLst/>
              </a:prstGeom>
            </p:spPr>
            <p:txBody>
              <a:bodyPr wrap="square">
                <a:spAutoFit/>
              </a:bodyPr>
              <a:lstStyle/>
              <a:p>
                <a:endParaRPr lang="zh-TW" altLang="en-US" sz="1400" dirty="0"/>
              </a:p>
            </p:txBody>
          </p:sp>
        </p:grpSp>
      </p:grpSp>
      <p:grpSp>
        <p:nvGrpSpPr>
          <p:cNvPr id="39" name="群組 38"/>
          <p:cNvGrpSpPr/>
          <p:nvPr/>
        </p:nvGrpSpPr>
        <p:grpSpPr>
          <a:xfrm>
            <a:off x="3534928" y="2481260"/>
            <a:ext cx="2416814" cy="1897458"/>
            <a:chOff x="3223753" y="2941320"/>
            <a:chExt cx="2416814" cy="1897458"/>
          </a:xfrm>
        </p:grpSpPr>
        <p:grpSp>
          <p:nvGrpSpPr>
            <p:cNvPr id="38" name="群組 37"/>
            <p:cNvGrpSpPr/>
            <p:nvPr/>
          </p:nvGrpSpPr>
          <p:grpSpPr>
            <a:xfrm>
              <a:off x="4112351" y="3404891"/>
              <a:ext cx="1528216" cy="565603"/>
              <a:chOff x="4261309" y="3400794"/>
              <a:chExt cx="1528216" cy="565603"/>
            </a:xfrm>
          </p:grpSpPr>
          <p:cxnSp>
            <p:nvCxnSpPr>
              <p:cNvPr id="32" name="直線單箭頭接點 31"/>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23" name="直線單箭頭接點 22"/>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026" name="方程式" r:id="rId6" imgW="317160" imgH="215640" progId="Equation.3">
                      <p:embed/>
                    </p:oleObj>
                  </mc:Choice>
                  <mc:Fallback>
                    <p:oleObj name="方程式" r:id="rId6" imgW="317160" imgH="215640" progId="Equation.3">
                      <p:embed/>
                      <p:pic>
                        <p:nvPicPr>
                          <p:cNvPr id="29"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21" name="直線單箭頭接點 20"/>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956988" y="3478177"/>
              <a:ext cx="439530" cy="439530"/>
              <a:chOff x="3371313" y="3530847"/>
              <a:chExt cx="439530" cy="439530"/>
            </a:xfrm>
          </p:grpSpPr>
          <p:sp>
            <p:nvSpPr>
              <p:cNvPr id="26" name="矩形 2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027" name="方程式" r:id="rId8" imgW="139680" imgH="139680" progId="Equation.3">
                      <p:embed/>
                    </p:oleObj>
                  </mc:Choice>
                  <mc:Fallback>
                    <p:oleObj name="方程式" r:id="rId8" imgW="139680" imgH="139680" progId="Equation.3">
                      <p:embed/>
                      <p:pic>
                        <p:nvPicPr>
                          <p:cNvPr id="2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37" name="群組 36"/>
            <p:cNvGrpSpPr/>
            <p:nvPr/>
          </p:nvGrpSpPr>
          <p:grpSpPr>
            <a:xfrm>
              <a:off x="3972433" y="3933548"/>
              <a:ext cx="385763" cy="905230"/>
              <a:chOff x="3982168" y="3985175"/>
              <a:chExt cx="385763" cy="905230"/>
            </a:xfrm>
          </p:grpSpPr>
          <p:sp>
            <p:nvSpPr>
              <p:cNvPr id="20" name="矩形 19"/>
              <p:cNvSpPr/>
              <p:nvPr/>
            </p:nvSpPr>
            <p:spPr>
              <a:xfrm>
                <a:off x="3982168" y="4512672"/>
                <a:ext cx="385763" cy="3777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8" name="直線單箭頭接點 27"/>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a:xfrm>
            <a:off x="1070220" y="1724155"/>
            <a:ext cx="2416814" cy="1897458"/>
            <a:chOff x="3223753" y="2941320"/>
            <a:chExt cx="2416814" cy="1897458"/>
          </a:xfrm>
        </p:grpSpPr>
        <p:grpSp>
          <p:nvGrpSpPr>
            <p:cNvPr id="43" name="群組 42"/>
            <p:cNvGrpSpPr/>
            <p:nvPr/>
          </p:nvGrpSpPr>
          <p:grpSpPr>
            <a:xfrm>
              <a:off x="4112351" y="3404891"/>
              <a:ext cx="1528216" cy="565603"/>
              <a:chOff x="4261309" y="3400794"/>
              <a:chExt cx="1528216" cy="565603"/>
            </a:xfrm>
          </p:grpSpPr>
          <p:cxnSp>
            <p:nvCxnSpPr>
              <p:cNvPr id="53" name="直線單箭頭接點 5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55" name="直線單箭頭接點 5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028" name="方程式" r:id="rId10" imgW="317160" imgH="215640" progId="Equation.3">
                      <p:embed/>
                    </p:oleObj>
                  </mc:Choice>
                  <mc:Fallback>
                    <p:oleObj name="方程式" r:id="rId10" imgW="317160" imgH="215640" progId="Equation.3">
                      <p:embed/>
                      <p:pic>
                        <p:nvPicPr>
                          <p:cNvPr id="5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44" name="直線單箭頭接點 43"/>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3956988" y="3478177"/>
              <a:ext cx="439530" cy="439530"/>
              <a:chOff x="3371313" y="3530847"/>
              <a:chExt cx="439530" cy="439530"/>
            </a:xfrm>
          </p:grpSpPr>
          <p:sp>
            <p:nvSpPr>
              <p:cNvPr id="51" name="矩形 5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2"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029" name="方程式" r:id="rId11" imgW="139680" imgH="139680" progId="Equation.3">
                      <p:embed/>
                    </p:oleObj>
                  </mc:Choice>
                  <mc:Fallback>
                    <p:oleObj name="方程式" r:id="rId11" imgW="139680" imgH="139680" progId="Equation.3">
                      <p:embed/>
                      <p:pic>
                        <p:nvPicPr>
                          <p:cNvPr id="5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47" name="群組 46"/>
            <p:cNvGrpSpPr/>
            <p:nvPr/>
          </p:nvGrpSpPr>
          <p:grpSpPr>
            <a:xfrm>
              <a:off x="3972433" y="3933548"/>
              <a:ext cx="385763" cy="905230"/>
              <a:chOff x="3982168" y="3985175"/>
              <a:chExt cx="385763" cy="905230"/>
            </a:xfrm>
          </p:grpSpPr>
          <p:sp>
            <p:nvSpPr>
              <p:cNvPr id="49" name="矩形 48"/>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50" name="直線單箭頭接點 4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1099614" y="3584600"/>
            <a:ext cx="2405967" cy="1782000"/>
            <a:chOff x="3234600" y="3056778"/>
            <a:chExt cx="2405967" cy="1782000"/>
          </a:xfrm>
        </p:grpSpPr>
        <p:grpSp>
          <p:nvGrpSpPr>
            <p:cNvPr id="58" name="群組 57"/>
            <p:cNvGrpSpPr/>
            <p:nvPr/>
          </p:nvGrpSpPr>
          <p:grpSpPr>
            <a:xfrm>
              <a:off x="4112351" y="3404891"/>
              <a:ext cx="1528216" cy="565603"/>
              <a:chOff x="4261309" y="3400794"/>
              <a:chExt cx="1528216" cy="565603"/>
            </a:xfrm>
          </p:grpSpPr>
          <p:cxnSp>
            <p:nvCxnSpPr>
              <p:cNvPr id="68" name="直線單箭頭接點 67"/>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0" name="直線單箭頭接點 69"/>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030" name="方程式" r:id="rId12" imgW="317160" imgH="215640" progId="Equation.3">
                      <p:embed/>
                    </p:oleObj>
                  </mc:Choice>
                  <mc:Fallback>
                    <p:oleObj name="方程式" r:id="rId12" imgW="317160" imgH="215640" progId="Equation.3">
                      <p:embed/>
                      <p:pic>
                        <p:nvPicPr>
                          <p:cNvPr id="71"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59" name="直線單箭頭接點 58"/>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3956988" y="3478177"/>
              <a:ext cx="439530" cy="439530"/>
              <a:chOff x="3371313" y="3530847"/>
              <a:chExt cx="439530" cy="439530"/>
            </a:xfrm>
          </p:grpSpPr>
          <p:sp>
            <p:nvSpPr>
              <p:cNvPr id="66" name="矩形 6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7"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031" name="方程式" r:id="rId13" imgW="139680" imgH="139680" progId="Equation.3">
                      <p:embed/>
                    </p:oleObj>
                  </mc:Choice>
                  <mc:Fallback>
                    <p:oleObj name="方程式" r:id="rId13" imgW="139680" imgH="139680" progId="Equation.3">
                      <p:embed/>
                      <p:pic>
                        <p:nvPicPr>
                          <p:cNvPr id="6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62" name="群組 61"/>
            <p:cNvGrpSpPr/>
            <p:nvPr/>
          </p:nvGrpSpPr>
          <p:grpSpPr>
            <a:xfrm>
              <a:off x="3972433" y="3933548"/>
              <a:ext cx="385763" cy="905230"/>
              <a:chOff x="3982168" y="3985175"/>
              <a:chExt cx="385763" cy="905230"/>
            </a:xfrm>
          </p:grpSpPr>
          <p:sp>
            <p:nvSpPr>
              <p:cNvPr id="64" name="矩形 63"/>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64"/>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6044284" y="2469344"/>
            <a:ext cx="2416814" cy="1897458"/>
            <a:chOff x="3223753" y="2941320"/>
            <a:chExt cx="2416814" cy="1897458"/>
          </a:xfrm>
        </p:grpSpPr>
        <p:grpSp>
          <p:nvGrpSpPr>
            <p:cNvPr id="73" name="群組 72"/>
            <p:cNvGrpSpPr/>
            <p:nvPr/>
          </p:nvGrpSpPr>
          <p:grpSpPr>
            <a:xfrm>
              <a:off x="4112351" y="3404891"/>
              <a:ext cx="1528216" cy="565603"/>
              <a:chOff x="4261309" y="3400794"/>
              <a:chExt cx="1528216" cy="565603"/>
            </a:xfrm>
          </p:grpSpPr>
          <p:cxnSp>
            <p:nvCxnSpPr>
              <p:cNvPr id="83" name="直線單箭頭接點 8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85" name="直線單箭頭接點 8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032" name="方程式" r:id="rId14" imgW="317160" imgH="215640" progId="Equation.3">
                      <p:embed/>
                    </p:oleObj>
                  </mc:Choice>
                  <mc:Fallback>
                    <p:oleObj name="方程式" r:id="rId14" imgW="317160" imgH="215640" progId="Equation.3">
                      <p:embed/>
                      <p:pic>
                        <p:nvPicPr>
                          <p:cNvPr id="8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74" name="直線單箭頭接點 73"/>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3956988" y="3478177"/>
              <a:ext cx="439530" cy="439530"/>
              <a:chOff x="3371313" y="3530847"/>
              <a:chExt cx="439530" cy="439530"/>
            </a:xfrm>
          </p:grpSpPr>
          <p:sp>
            <p:nvSpPr>
              <p:cNvPr id="81" name="矩形 8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033" name="方程式" r:id="rId15" imgW="139680" imgH="139680" progId="Equation.3">
                      <p:embed/>
                    </p:oleObj>
                  </mc:Choice>
                  <mc:Fallback>
                    <p:oleObj name="方程式" r:id="rId15" imgW="139680" imgH="139680" progId="Equation.3">
                      <p:embed/>
                      <p:pic>
                        <p:nvPicPr>
                          <p:cNvPr id="8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77" name="群組 76"/>
            <p:cNvGrpSpPr/>
            <p:nvPr/>
          </p:nvGrpSpPr>
          <p:grpSpPr>
            <a:xfrm>
              <a:off x="3972433" y="3933548"/>
              <a:ext cx="385763" cy="905230"/>
              <a:chOff x="3982168" y="3985175"/>
              <a:chExt cx="385763" cy="905230"/>
            </a:xfrm>
          </p:grpSpPr>
          <p:sp>
            <p:nvSpPr>
              <p:cNvPr id="79" name="矩形 78"/>
              <p:cNvSpPr/>
              <p:nvPr/>
            </p:nvSpPr>
            <p:spPr>
              <a:xfrm>
                <a:off x="3982168" y="4512672"/>
                <a:ext cx="385763" cy="37773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0" name="直線單箭頭接點 7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3729775" y="4347017"/>
            <a:ext cx="1949352"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9" name="矩形 8"/>
          <p:cNvSpPr/>
          <p:nvPr/>
        </p:nvSpPr>
        <p:spPr>
          <a:xfrm>
            <a:off x="1736513" y="5752090"/>
            <a:ext cx="7545461" cy="461665"/>
          </a:xfrm>
          <a:prstGeom prst="rect">
            <a:avLst/>
          </a:prstGeom>
        </p:spPr>
        <p:txBody>
          <a:bodyPr wrap="square">
            <a:spAutoFit/>
          </a:bodyPr>
          <a:lstStyle/>
          <a:p>
            <a:pPr>
              <a:defRPr/>
            </a:pPr>
            <a:r>
              <a:rPr lang="en-US" altLang="zh-TW" sz="2400" dirty="0"/>
              <a:t>Different connection leads to different network structures</a:t>
            </a:r>
            <a:endParaRPr lang="zh-TW" altLang="en-US" sz="2400" dirty="0"/>
          </a:p>
        </p:txBody>
      </p:sp>
      <p:sp>
        <p:nvSpPr>
          <p:cNvPr id="8" name="矩形 7"/>
          <p:cNvSpPr/>
          <p:nvPr/>
        </p:nvSpPr>
        <p:spPr>
          <a:xfrm>
            <a:off x="3487034" y="2437267"/>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2505625" y="5192299"/>
            <a:ext cx="2884267" cy="523220"/>
          </a:xfrm>
          <a:prstGeom prst="rect">
            <a:avLst/>
          </a:prstGeom>
        </p:spPr>
        <p:txBody>
          <a:bodyPr wrap="square">
            <a:spAutoFit/>
          </a:bodyPr>
          <a:lstStyle/>
          <a:p>
            <a:pPr>
              <a:defRPr/>
            </a:pPr>
            <a:r>
              <a:rPr lang="en-US" altLang="zh-TW" sz="2800" b="1" i="1" u="sng" dirty="0"/>
              <a:t>Neural Network</a:t>
            </a:r>
            <a:endParaRPr lang="zh-TW" altLang="en-US" sz="2800" b="1" i="1" u="sng" dirty="0"/>
          </a:p>
        </p:txBody>
      </p:sp>
      <mc:AlternateContent xmlns:mc="http://schemas.openxmlformats.org/markup-compatibility/2006" xmlns:a14="http://schemas.microsoft.com/office/drawing/2010/main">
        <mc:Choice Requires="a14">
          <p:sp>
            <p:nvSpPr>
              <p:cNvPr id="10" name="文字方塊 9"/>
              <p:cNvSpPr txBox="1"/>
              <p:nvPr/>
            </p:nvSpPr>
            <p:spPr>
              <a:xfrm>
                <a:off x="342195" y="6197619"/>
                <a:ext cx="8654351" cy="461665"/>
              </a:xfrm>
              <a:prstGeom prst="rect">
                <a:avLst/>
              </a:prstGeom>
              <a:noFill/>
            </p:spPr>
            <p:txBody>
              <a:bodyPr wrap="square" rtlCol="0">
                <a:spAutoFit/>
              </a:bodyPr>
              <a:lstStyle/>
              <a:p>
                <a:pPr algn="ctr"/>
                <a:r>
                  <a:rPr lang="en-US" altLang="zh-TW" sz="2400" dirty="0"/>
                  <a:t>Network parameter </a:t>
                </a:r>
                <a14:m>
                  <m:oMath xmlns:m="http://schemas.openxmlformats.org/officeDocument/2006/math">
                    <m:r>
                      <a:rPr lang="zh-TW" altLang="en-US" sz="2400" i="1" smtClean="0">
                        <a:latin typeface="Cambria Math" panose="02040503050406030204" pitchFamily="18" charset="0"/>
                      </a:rPr>
                      <m:t>𝜃</m:t>
                    </m:r>
                  </m:oMath>
                </a14:m>
                <a:r>
                  <a:rPr lang="en-US" altLang="zh-TW" sz="2400" dirty="0"/>
                  <a:t>:</a:t>
                </a:r>
                <a:r>
                  <a:rPr lang="zh-TW" altLang="en-US" sz="2400" dirty="0"/>
                  <a:t> </a:t>
                </a:r>
                <a:r>
                  <a:rPr lang="en-US" altLang="zh-TW" sz="2400" dirty="0"/>
                  <a:t>all the weights and biases in the “neurons” </a:t>
                </a:r>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342195" y="6197619"/>
                <a:ext cx="8654351" cy="461665"/>
              </a:xfrm>
              <a:prstGeom prst="rect">
                <a:avLst/>
              </a:prstGeom>
              <a:blipFill>
                <a:blip r:embed="rId16"/>
                <a:stretch>
                  <a:fillRect t="-10667"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3302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animBg="1"/>
      <p:bldP spid="8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6906115" y="3813978"/>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4676173" y="3786657"/>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a:xfrm>
            <a:off x="32236" y="16879"/>
            <a:ext cx="8515350" cy="1325563"/>
          </a:xfrm>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3615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2050" name="方程式" r:id="rId5" imgW="317160" imgH="215640" progId="Equation.3">
                      <p:embed/>
                    </p:oleObj>
                  </mc:Choice>
                  <mc:Fallback>
                    <p:oleObj name="方程式" r:id="rId5" imgW="317160" imgH="215640" progId="Equation.3">
                      <p:embed/>
                      <p:pic>
                        <p:nvPicPr>
                          <p:cNvPr id="6" name="Object 12"/>
                          <p:cNvPicPr>
                            <a:picLocks noChangeAspect="1" noChangeArrowheads="1"/>
                          </p:cNvPicPr>
                          <p:nvPr/>
                        </p:nvPicPr>
                        <p:blipFill>
                          <a:blip r:embed="rId6"/>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7"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2051" name="方程式" r:id="rId7" imgW="126720" imgH="126720" progId="Equation.3">
                      <p:embed/>
                    </p:oleObj>
                  </mc:Choice>
                  <mc:Fallback>
                    <p:oleObj name="方程式" r:id="rId7" imgW="126720" imgH="126720" progId="Equation.3">
                      <p:embed/>
                      <p:pic>
                        <p:nvPicPr>
                          <p:cNvPr id="7" name="Object 12"/>
                          <p:cNvPicPr>
                            <a:picLocks noChangeAspect="1" noChangeArrowheads="1"/>
                          </p:cNvPicPr>
                          <p:nvPr/>
                        </p:nvPicPr>
                        <p:blipFill>
                          <a:blip r:embed="rId8"/>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79"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2052" name="方程式" r:id="rId9" imgW="863280" imgH="393480" progId="Equation.3">
                    <p:embed/>
                  </p:oleObj>
                </mc:Choice>
                <mc:Fallback>
                  <p:oleObj name="方程式" r:id="rId9" imgW="863280" imgH="393480" progId="Equation.3">
                    <p:embed/>
                    <p:pic>
                      <p:nvPicPr>
                        <p:cNvPr id="79" name="Object 12"/>
                        <p:cNvPicPr>
                          <a:picLocks noChangeAspect="1" noChangeArrowheads="1"/>
                        </p:cNvPicPr>
                        <p:nvPr/>
                      </p:nvPicPr>
                      <p:blipFill>
                        <a:blip r:embed="rId10"/>
                        <a:srcRect/>
                        <a:stretch>
                          <a:fillRect/>
                        </a:stretch>
                      </p:blipFill>
                      <p:spPr bwMode="auto">
                        <a:xfrm>
                          <a:off x="3800520" y="5368768"/>
                          <a:ext cx="2143125" cy="973138"/>
                        </a:xfrm>
                        <a:prstGeom prst="rect">
                          <a:avLst/>
                        </a:prstGeom>
                        <a:noFill/>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4673795" y="2262334"/>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6852035" y="2257142"/>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198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 y="31107"/>
            <a:ext cx="8329999" cy="1325563"/>
          </a:xfrm>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15077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710" y="42996"/>
            <a:ext cx="8428853" cy="1325563"/>
          </a:xfrm>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103" name="文字方塊 102"/>
              <p:cNvSpPr txBox="1"/>
              <p:nvPr/>
            </p:nvSpPr>
            <p:spPr>
              <a:xfrm>
                <a:off x="6601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.51</m:t>
                                </m:r>
                              </m:e>
                            </m:mr>
                            <m:mr>
                              <m:e>
                                <m:r>
                                  <a:rPr lang="en-US" altLang="zh-TW" sz="2400" b="0" i="1" smtClean="0">
                                    <a:latin typeface="Cambria Math" panose="02040503050406030204" pitchFamily="18" charset="0"/>
                                  </a:rPr>
                                  <m:t>0.85</m:t>
                                </m:r>
                              </m:e>
                            </m:mr>
                          </m:m>
                        </m:e>
                      </m:d>
                    </m:oMath>
                  </m:oMathPara>
                </a14:m>
                <a:endParaRPr lang="zh-TW" altLang="en-US" sz="24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6601613" y="4767195"/>
                <a:ext cx="2192908" cy="62331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4030674"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.62</m:t>
                                </m:r>
                              </m:e>
                            </m:mr>
                            <m:mr>
                              <m:e>
                                <m:r>
                                  <a:rPr lang="en-US" altLang="zh-TW" sz="2400" b="0" i="1" smtClean="0">
                                    <a:latin typeface="Cambria Math" panose="02040503050406030204" pitchFamily="18" charset="0"/>
                                  </a:rPr>
                                  <m:t>0.83</m:t>
                                </m:r>
                              </m:e>
                            </m:mr>
                          </m:m>
                        </m:e>
                      </m:d>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4030674" y="4774697"/>
                <a:ext cx="2422137" cy="615810"/>
              </a:xfrm>
              <a:prstGeom prst="rect">
                <a:avLst/>
              </a:prstGeom>
              <a:blipFill rotWithShape="0">
                <a:blip r:embed="rId5"/>
                <a:stretch>
                  <a:fillRect/>
                </a:stretch>
              </a:blipFill>
            </p:spPr>
            <p:txBody>
              <a:bodyPr/>
              <a:lstStyle/>
              <a:p>
                <a:r>
                  <a:rPr lang="zh-TW" altLang="en-US">
                    <a:noFill/>
                  </a:rPr>
                  <a:t> </a:t>
                </a: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382588" y="4688442"/>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371220" y="5073773"/>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1143311" y="5844805"/>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368672"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87607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animBg="1"/>
      <p:bldP spid="138" grpId="1" animBg="1"/>
      <p:bldP spid="139" grpId="0" animBg="1"/>
      <p:bldP spid="139" grpId="1" animBg="1"/>
      <p:bldP spid="140" grpId="0"/>
      <p:bldP spid="141" grpId="0"/>
      <p:bldP spid="142" grpId="0"/>
      <p:bldP spid="143" grpId="0"/>
      <p:bldP spid="144" grpId="0"/>
      <p:bldP spid="145" grpId="0"/>
      <p:bldP spid="146" grpId="0"/>
      <p:bldP spid="147" grpId="0"/>
      <p:bldP spid="150" grpId="0" animBg="1"/>
      <p:bldP spid="150" grpId="1" animBg="1"/>
      <p:bldP spid="151" grpId="0" animBg="1"/>
      <p:bldP spid="151" grpId="1" animBg="1"/>
      <p:bldP spid="154" grpId="0" animBg="1"/>
      <p:bldP spid="154" grpId="1" animBg="1"/>
      <p:bldP spid="155" grpId="0" animBg="1"/>
      <p:bldP spid="155" grpId="1" animBg="1"/>
      <p:bldP spid="102" grpId="0"/>
      <p:bldP spid="124" grpId="0"/>
      <p:bldP spid="128" grpId="0"/>
      <p:bldP spid="149" grpId="0"/>
      <p:bldP spid="103" grpId="0"/>
      <p:bldP spid="121" grpId="0"/>
      <p:bldP spid="152" grpId="0"/>
      <p:bldP spid="152" grpId="1"/>
      <p:bldP spid="153" grpId="0"/>
      <p:bldP spid="153" grpId="1"/>
      <p:bldP spid="3" grpId="0"/>
      <p:bldP spid="101" grpId="0"/>
      <p:bldP spid="111"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37756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72514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38254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a:xfrm>
            <a:off x="66514" y="5208"/>
            <a:ext cx="8416496" cy="1325563"/>
          </a:xfrm>
        </p:spPr>
        <p:txBody>
          <a:bodyPr/>
          <a:lstStyle/>
          <a:p>
            <a:r>
              <a:rPr lang="en-US" altLang="zh-TW" dirty="0"/>
              <a:t>Fully Connect Feedforward Network</a:t>
            </a:r>
            <a:endParaRPr lang="zh-TW" altLang="en-US" dirty="0"/>
          </a:p>
        </p:txBody>
      </p:sp>
      <p:sp>
        <p:nvSpPr>
          <p:cNvPr id="7" name="文字方塊 6"/>
          <p:cNvSpPr txBox="1"/>
          <p:nvPr/>
        </p:nvSpPr>
        <p:spPr>
          <a:xfrm>
            <a:off x="1065416" y="232379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209458" y="232379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505176"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204296658"/>
              </p:ext>
            </p:extLst>
          </p:nvPr>
        </p:nvGraphicFramePr>
        <p:xfrm>
          <a:off x="1479807" y="2857697"/>
          <a:ext cx="325438" cy="461962"/>
        </p:xfrm>
        <a:graphic>
          <a:graphicData uri="http://schemas.openxmlformats.org/presentationml/2006/ole">
            <mc:AlternateContent xmlns:mc="http://schemas.openxmlformats.org/markup-compatibility/2006">
              <mc:Choice xmlns:v="urn:schemas-microsoft-com:vml" Requires="v">
                <p:oleObj spid="_x0000_s3074"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1479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983921309"/>
              </p:ext>
            </p:extLst>
          </p:nvPr>
        </p:nvGraphicFramePr>
        <p:xfrm>
          <a:off x="1485103" y="3440426"/>
          <a:ext cx="352425" cy="461963"/>
        </p:xfrm>
        <a:graphic>
          <a:graphicData uri="http://schemas.openxmlformats.org/presentationml/2006/ole">
            <mc:AlternateContent xmlns:mc="http://schemas.openxmlformats.org/markup-compatibility/2006">
              <mc:Choice xmlns:v="urn:schemas-microsoft-com:vml" Requires="v">
                <p:oleObj spid="_x0000_s3075"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1485103" y="344042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232379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185532797"/>
              </p:ext>
            </p:extLst>
          </p:nvPr>
        </p:nvGraphicFramePr>
        <p:xfrm>
          <a:off x="1467699" y="4824779"/>
          <a:ext cx="407988" cy="488950"/>
        </p:xfrm>
        <a:graphic>
          <a:graphicData uri="http://schemas.openxmlformats.org/presentationml/2006/ole">
            <mc:AlternateContent xmlns:mc="http://schemas.openxmlformats.org/markup-compatibility/2006">
              <mc:Choice xmlns:v="urn:schemas-microsoft-com:vml" Requires="v">
                <p:oleObj spid="_x0000_s3076" name="方程式" r:id="rId8" imgW="190440" imgH="228600" progId="Equation.3">
                  <p:embed/>
                </p:oleObj>
              </mc:Choice>
              <mc:Fallback>
                <p:oleObj name="方程式" r:id="rId8" imgW="190440" imgH="228600" progId="Equation.3">
                  <p:embed/>
                  <p:pic>
                    <p:nvPicPr>
                      <p:cNvPr id="23" name="Object 12"/>
                      <p:cNvPicPr>
                        <a:picLocks noChangeAspect="1" noChangeArrowheads="1"/>
                      </p:cNvPicPr>
                      <p:nvPr/>
                    </p:nvPicPr>
                    <p:blipFill>
                      <a:blip r:embed="rId9"/>
                      <a:srcRect/>
                      <a:stretch>
                        <a:fillRect/>
                      </a:stretch>
                    </p:blipFill>
                    <p:spPr bwMode="auto">
                      <a:xfrm>
                        <a:off x="1467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232379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37982" y="3061275"/>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307602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69472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69472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307602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5428534" y="306888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71891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0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rot="5400000">
            <a:off x="4026217" y="2617301"/>
            <a:ext cx="5940000" cy="1435649"/>
          </a:xfrm>
          <a:prstGeom prst="rect">
            <a:avLst/>
          </a:prstGeom>
        </p:spPr>
      </p:pic>
      <p:pic>
        <p:nvPicPr>
          <p:cNvPr id="5" name="圖片 4"/>
          <p:cNvPicPr>
            <a:picLocks noChangeAspect="1"/>
          </p:cNvPicPr>
          <p:nvPr/>
        </p:nvPicPr>
        <p:blipFill>
          <a:blip r:embed="rId3"/>
          <a:stretch>
            <a:fillRect/>
          </a:stretch>
        </p:blipFill>
        <p:spPr>
          <a:xfrm rot="16200000">
            <a:off x="1126468" y="4736078"/>
            <a:ext cx="2160000" cy="711056"/>
          </a:xfrm>
          <a:prstGeom prst="rect">
            <a:avLst/>
          </a:prstGeom>
        </p:spPr>
      </p:pic>
      <p:pic>
        <p:nvPicPr>
          <p:cNvPr id="6" name="圖片 5"/>
          <p:cNvPicPr>
            <a:picLocks noChangeAspect="1"/>
          </p:cNvPicPr>
          <p:nvPr/>
        </p:nvPicPr>
        <p:blipFill>
          <a:blip r:embed="rId4"/>
          <a:stretch>
            <a:fillRect/>
          </a:stretch>
        </p:blipFill>
        <p:spPr>
          <a:xfrm flipV="1">
            <a:off x="4154004" y="1225508"/>
            <a:ext cx="951870" cy="5130000"/>
          </a:xfrm>
          <a:prstGeom prst="rect">
            <a:avLst/>
          </a:prstGeom>
        </p:spPr>
      </p:pic>
      <p:sp>
        <p:nvSpPr>
          <p:cNvPr id="8" name="文字方塊 7"/>
          <p:cNvSpPr txBox="1"/>
          <p:nvPr/>
        </p:nvSpPr>
        <p:spPr>
          <a:xfrm>
            <a:off x="1603224" y="3267468"/>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4553549" y="2089406"/>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7099194" y="1065629"/>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893548" y="6214211"/>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647336" y="6260151"/>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5953756" y="6228240"/>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789648" y="4571387"/>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3053233" y="4016348"/>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5527495" y="3790508"/>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314796" y="1853463"/>
            <a:ext cx="2503860" cy="923330"/>
          </a:xfrm>
          <a:prstGeom prst="rect">
            <a:avLst/>
          </a:prstGeom>
        </p:spPr>
        <p:txBody>
          <a:bodyPr wrap="square">
            <a:spAutoFit/>
          </a:bodyPr>
          <a:lstStyle/>
          <a:p>
            <a:r>
              <a:rPr lang="zh-TW" altLang="en-US" dirty="0"/>
              <a:t>http://cs231n.stanford.edu/slides/winter1516_lecture8.pdf</a:t>
            </a:r>
          </a:p>
        </p:txBody>
      </p:sp>
      <p:sp>
        <p:nvSpPr>
          <p:cNvPr id="12" name="文字方塊 11"/>
          <p:cNvSpPr txBox="1"/>
          <p:nvPr/>
        </p:nvSpPr>
        <p:spPr>
          <a:xfrm>
            <a:off x="369439" y="258408"/>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Tree>
    <p:extLst>
      <p:ext uri="{BB962C8B-B14F-4D97-AF65-F5344CB8AC3E}">
        <p14:creationId xmlns:p14="http://schemas.microsoft.com/office/powerpoint/2010/main" val="20139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191009" y="-420596"/>
            <a:ext cx="454038" cy="6480000"/>
          </a:xfrm>
          <a:prstGeom prst="rect">
            <a:avLst/>
          </a:prstGeom>
        </p:spPr>
      </p:pic>
      <p:pic>
        <p:nvPicPr>
          <p:cNvPr id="5" name="圖片 4"/>
          <p:cNvPicPr>
            <a:picLocks noChangeAspect="1"/>
          </p:cNvPicPr>
          <p:nvPr/>
        </p:nvPicPr>
        <p:blipFill>
          <a:blip r:embed="rId4"/>
          <a:stretch>
            <a:fillRect/>
          </a:stretch>
        </p:blipFill>
        <p:spPr>
          <a:xfrm rot="5400000">
            <a:off x="5122274" y="5398387"/>
            <a:ext cx="932400" cy="225354"/>
          </a:xfrm>
          <a:prstGeom prst="rect">
            <a:avLst/>
          </a:prstGeom>
        </p:spPr>
      </p:pic>
      <p:pic>
        <p:nvPicPr>
          <p:cNvPr id="6" name="圖片 5"/>
          <p:cNvPicPr>
            <a:picLocks noChangeAspect="1"/>
          </p:cNvPicPr>
          <p:nvPr/>
        </p:nvPicPr>
        <p:blipFill>
          <a:blip r:embed="rId5"/>
          <a:stretch>
            <a:fillRect/>
          </a:stretch>
        </p:blipFill>
        <p:spPr>
          <a:xfrm rot="16200000">
            <a:off x="2459439" y="5773421"/>
            <a:ext cx="255600" cy="84142"/>
          </a:xfrm>
          <a:prstGeom prst="rect">
            <a:avLst/>
          </a:prstGeom>
        </p:spPr>
      </p:pic>
      <p:pic>
        <p:nvPicPr>
          <p:cNvPr id="7" name="圖片 6"/>
          <p:cNvPicPr>
            <a:picLocks noChangeAspect="1"/>
          </p:cNvPicPr>
          <p:nvPr/>
        </p:nvPicPr>
        <p:blipFill>
          <a:blip r:embed="rId6"/>
          <a:stretch>
            <a:fillRect/>
          </a:stretch>
        </p:blipFill>
        <p:spPr>
          <a:xfrm flipV="1">
            <a:off x="3974155" y="5136892"/>
            <a:ext cx="149627" cy="806400"/>
          </a:xfrm>
          <a:prstGeom prst="rect">
            <a:avLst/>
          </a:prstGeom>
        </p:spPr>
      </p:pic>
      <p:sp>
        <p:nvSpPr>
          <p:cNvPr id="12" name="文字方塊 11"/>
          <p:cNvSpPr txBox="1"/>
          <p:nvPr/>
        </p:nvSpPr>
        <p:spPr>
          <a:xfrm>
            <a:off x="1834939" y="5927519"/>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114538" y="5927518"/>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4362984" y="5898489"/>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5701068" y="117927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6147380" y="4255315"/>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6147380" y="5921899"/>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24" name="文字方塊 23"/>
          <p:cNvSpPr txBox="1"/>
          <p:nvPr/>
        </p:nvSpPr>
        <p:spPr>
          <a:xfrm>
            <a:off x="1321404" y="5529771"/>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2926034" y="528995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4416101" y="5301372"/>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683593" y="368487"/>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
        <p:nvSpPr>
          <p:cNvPr id="22" name="文字方塊 21"/>
          <p:cNvSpPr txBox="1"/>
          <p:nvPr/>
        </p:nvSpPr>
        <p:spPr>
          <a:xfrm>
            <a:off x="1634821" y="2458508"/>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7" name="直線單箭頭接點 26"/>
          <p:cNvCxnSpPr/>
          <p:nvPr/>
        </p:nvCxnSpPr>
        <p:spPr>
          <a:xfrm flipV="1">
            <a:off x="3943261" y="344076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180853" y="227715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3180853" y="312994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3944636" y="259646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944636" y="174366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256146" y="234680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3503207"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3758500"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3998155" y="234935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4240805"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4500509" y="23461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3256146" y="314532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3503207"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3758500"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3998155" y="314787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4240805"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4500509" y="314468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3943618" y="372225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5080390" y="210912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3998632" y="210912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091680" y="2582803"/>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1630013" y="1673578"/>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a:cxnSpLocks/>
          </p:cNvCxnSpPr>
          <p:nvPr/>
        </p:nvCxnSpPr>
        <p:spPr>
          <a:xfrm flipH="1" flipV="1">
            <a:off x="5292663" y="1672462"/>
            <a:ext cx="1799017" cy="910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cxnSpLocks/>
          </p:cNvCxnSpPr>
          <p:nvPr/>
        </p:nvCxnSpPr>
        <p:spPr>
          <a:xfrm flipH="1">
            <a:off x="5315805" y="3392377"/>
            <a:ext cx="1752733" cy="721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30013" y="4207262"/>
            <a:ext cx="3692935" cy="923330"/>
          </a:xfrm>
          <a:prstGeom prst="rect">
            <a:avLst/>
          </a:prstGeom>
        </p:spPr>
        <p:txBody>
          <a:bodyPr wrap="square">
            <a:spAutoFit/>
          </a:bodyPr>
          <a:lstStyle/>
          <a:p>
            <a:r>
              <a:rPr lang="en-US" altLang="zh-TW" dirty="0"/>
              <a:t>Ref: </a:t>
            </a:r>
            <a:r>
              <a:rPr lang="zh-TW" altLang="en-US" dirty="0"/>
              <a:t>https://www.youtube.com/watch?v=dxB6299gpvI</a:t>
            </a:r>
          </a:p>
        </p:txBody>
      </p:sp>
    </p:spTree>
    <p:extLst>
      <p:ext uri="{BB962C8B-B14F-4D97-AF65-F5344CB8AC3E}">
        <p14:creationId xmlns:p14="http://schemas.microsoft.com/office/powerpoint/2010/main" val="15095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5" grpId="0" animBg="1"/>
      <p:bldP spid="56"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1218012" y="5073419"/>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2" name="標題 1"/>
          <p:cNvSpPr>
            <a:spLocks noGrp="1"/>
          </p:cNvSpPr>
          <p:nvPr>
            <p:ph type="title"/>
          </p:nvPr>
        </p:nvSpPr>
        <p:spPr/>
        <p:txBody>
          <a:bodyPr/>
          <a:lstStyle/>
          <a:p>
            <a:r>
              <a:rPr lang="en-US" altLang="zh-TW" dirty="0"/>
              <a:t>Matrix Operation</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nvGraphicFramePr>
        <p:xfrm>
          <a:off x="8307921" y="3494488"/>
          <a:ext cx="379412" cy="461963"/>
        </p:xfrm>
        <a:graphic>
          <a:graphicData uri="http://schemas.openxmlformats.org/presentationml/2006/ole">
            <mc:AlternateContent xmlns:mc="http://schemas.openxmlformats.org/markup-compatibility/2006">
              <mc:Choice xmlns:v="urn:schemas-microsoft-com:vml" Requires="v">
                <p:oleObj spid="_x0000_s4098" name="方程式" r:id="rId5" imgW="177480" imgH="215640" progId="Equation.3">
                  <p:embed/>
                </p:oleObj>
              </mc:Choice>
              <mc:Fallback>
                <p:oleObj name="方程式" r:id="rId5" imgW="177480" imgH="215640" progId="Equation.3">
                  <p:embed/>
                  <p:pic>
                    <p:nvPicPr>
                      <p:cNvPr id="100" name="Object 12"/>
                      <p:cNvPicPr>
                        <a:picLocks noChangeAspect="1" noChangeArrowheads="1"/>
                      </p:cNvPicPr>
                      <p:nvPr/>
                    </p:nvPicPr>
                    <p:blipFill>
                      <a:blip r:embed="rId6"/>
                      <a:srcRect/>
                      <a:stretch>
                        <a:fillRect/>
                      </a:stretch>
                    </p:blipFill>
                    <p:spPr bwMode="auto">
                      <a:xfrm>
                        <a:off x="8307921" y="349448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nvGraphicFramePr>
        <p:xfrm>
          <a:off x="8320088" y="1838346"/>
          <a:ext cx="352425" cy="461963"/>
        </p:xfrm>
        <a:graphic>
          <a:graphicData uri="http://schemas.openxmlformats.org/presentationml/2006/ole">
            <mc:AlternateContent xmlns:mc="http://schemas.openxmlformats.org/markup-compatibility/2006">
              <mc:Choice xmlns:v="urn:schemas-microsoft-com:vml" Requires="v">
                <p:oleObj spid="_x0000_s4099" name="方程式" r:id="rId7" imgW="164880" imgH="215640" progId="Equation.3">
                  <p:embed/>
                </p:oleObj>
              </mc:Choice>
              <mc:Fallback>
                <p:oleObj name="方程式" r:id="rId7" imgW="164880" imgH="215640" progId="Equation.3">
                  <p:embed/>
                  <p:pic>
                    <p:nvPicPr>
                      <p:cNvPr id="101" name="Object 12"/>
                      <p:cNvPicPr>
                        <a:picLocks noChangeAspect="1" noChangeArrowheads="1"/>
                      </p:cNvPicPr>
                      <p:nvPr/>
                    </p:nvPicPr>
                    <p:blipFill>
                      <a:blip r:embed="rId8"/>
                      <a:srcRect/>
                      <a:stretch>
                        <a:fillRect/>
                      </a:stretch>
                    </p:blipFill>
                    <p:spPr bwMode="auto">
                      <a:xfrm>
                        <a:off x="8320088" y="183834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3635333" y="4932535"/>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1</m:t>
                                </m:r>
                              </m:e>
                            </m:mr>
                            <m:mr>
                              <m:e>
                                <m:r>
                                  <a:rPr lang="en-US" altLang="zh-TW" sz="2800" b="0" i="1" smtClean="0">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871121" y="4931041"/>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C000"/>
                              </a:solidFill>
                              <a:latin typeface="Cambria Math" panose="02040503050406030204" pitchFamily="18" charset="0"/>
                            </a:rPr>
                          </m:ctrlPr>
                        </m:dPr>
                        <m:e>
                          <m:m>
                            <m:mPr>
                              <m:mcs>
                                <m:mc>
                                  <m:mcPr>
                                    <m:count m:val="2"/>
                                    <m:mcJc m:val="center"/>
                                  </m:mcPr>
                                </m:mc>
                              </m:mcs>
                              <m:ctrlPr>
                                <a:rPr lang="en-US" altLang="zh-TW" sz="2800" i="1" smtClean="0">
                                  <a:solidFill>
                                    <a:srgbClr val="FFC000"/>
                                  </a:solidFill>
                                  <a:latin typeface="Cambria Math" panose="02040503050406030204" pitchFamily="18" charset="0"/>
                                </a:rPr>
                              </m:ctrlPr>
                            </m:mPr>
                            <m:mr>
                              <m:e>
                                <m:r>
                                  <m:rPr>
                                    <m:brk m:alnAt="7"/>
                                  </m:rP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−2</m:t>
                                </m:r>
                              </m:e>
                            </m:mr>
                            <m:mr>
                              <m:e>
                                <m: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4640994" y="50852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141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B050"/>
                              </a:solidFill>
                              <a:latin typeface="Cambria Math" panose="02040503050406030204" pitchFamily="18" charset="0"/>
                            </a:rPr>
                          </m:ctrlPr>
                        </m:dPr>
                        <m:e>
                          <m:m>
                            <m:mPr>
                              <m:mcs>
                                <m:mc>
                                  <m:mcPr>
                                    <m:count m:val="1"/>
                                    <m:mcJc m:val="center"/>
                                  </m:mcPr>
                                </m:mc>
                              </m:mcs>
                              <m:ctrlPr>
                                <a:rPr lang="en-US" altLang="zh-TW" sz="2800" i="1" smtClean="0">
                                  <a:solidFill>
                                    <a:srgbClr val="00B050"/>
                                  </a:solidFill>
                                  <a:latin typeface="Cambria Math" panose="02040503050406030204" pitchFamily="18" charset="0"/>
                                </a:rPr>
                              </m:ctrlPr>
                            </m:mPr>
                            <m:mr>
                              <m:e>
                                <m:r>
                                  <m:rPr>
                                    <m:brk m:alnAt="7"/>
                                  </m:rPr>
                                  <a:rPr lang="en-US" altLang="zh-TW" sz="2800" b="0" i="1" smtClean="0">
                                    <a:solidFill>
                                      <a:srgbClr val="00B050"/>
                                    </a:solidFill>
                                    <a:latin typeface="Cambria Math" panose="02040503050406030204" pitchFamily="18" charset="0"/>
                                  </a:rPr>
                                  <m:t>1</m:t>
                                </m:r>
                              </m:e>
                            </m:mr>
                            <m:mr>
                              <m:e>
                                <m:r>
                                  <a:rPr lang="en-US" altLang="zh-TW" sz="2800" b="0" i="1" smtClean="0">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6758905"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0</m:t>
                                </m:r>
                                <m:r>
                                  <a:rPr lang="en-US" altLang="zh-TW" sz="2800" b="0" i="1" smtClean="0">
                                    <a:solidFill>
                                      <a:srgbClr val="0000FF"/>
                                    </a:solidFill>
                                    <a:latin typeface="Cambria Math" panose="02040503050406030204" pitchFamily="18" charset="0"/>
                                  </a:rPr>
                                  <m:t>.98</m:t>
                                </m:r>
                              </m:e>
                            </m:mr>
                            <m:mr>
                              <m:e>
                                <m:r>
                                  <a:rPr lang="en-US" altLang="zh-TW" sz="2800" b="0" i="1" smtClean="0">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190636"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664366" y="3567893"/>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3478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0000"/>
                              </a:solidFill>
                              <a:latin typeface="Cambria Math" panose="02040503050406030204" pitchFamily="18" charset="0"/>
                            </a:rPr>
                          </m:ctrlPr>
                        </m:dPr>
                        <m:e>
                          <m:m>
                            <m:mPr>
                              <m:mcs>
                                <m:mc>
                                  <m:mcPr>
                                    <m:count m:val="1"/>
                                    <m:mcJc m:val="center"/>
                                  </m:mcPr>
                                </m:mc>
                              </m:mcs>
                              <m:ctrlPr>
                                <a:rPr lang="en-US" altLang="zh-TW" sz="2800" i="1" smtClean="0">
                                  <a:solidFill>
                                    <a:srgbClr val="FF0000"/>
                                  </a:solidFill>
                                  <a:latin typeface="Cambria Math" panose="02040503050406030204" pitchFamily="18" charset="0"/>
                                </a:rPr>
                              </m:ctrlPr>
                            </m:mPr>
                            <m:mr>
                              <m:e>
                                <m:r>
                                  <m:rPr>
                                    <m:brk m:alnAt="7"/>
                                  </m:rPr>
                                  <a:rPr lang="en-US" altLang="zh-TW" sz="2800" b="0" i="1" smtClean="0">
                                    <a:solidFill>
                                      <a:srgbClr val="FF0000"/>
                                    </a:solidFill>
                                    <a:latin typeface="Cambria Math" panose="02040503050406030204" pitchFamily="18" charset="0"/>
                                  </a:rPr>
                                  <m:t>4</m:t>
                                </m:r>
                              </m:e>
                            </m:mr>
                            <m:mr>
                              <m:e>
                                <m:r>
                                  <a:rPr lang="en-US" altLang="zh-TW" sz="2800" b="0" i="1" smtClean="0">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3799148" y="3670894"/>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19619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5122" name="方程式" r:id="rId4" imgW="152280" imgH="215640" progId="Equation.3">
                  <p:embed/>
                </p:oleObj>
              </mc:Choice>
              <mc:Fallback>
                <p:oleObj name="方程式" r:id="rId4" imgW="152280" imgH="215640" progId="Equation.3">
                  <p:embed/>
                  <p:pic>
                    <p:nvPicPr>
                      <p:cNvPr id="98" name="Object 12"/>
                      <p:cNvPicPr>
                        <a:picLocks noChangeAspect="1" noChangeArrowheads="1"/>
                      </p:cNvPicPr>
                      <p:nvPr/>
                    </p:nvPicPr>
                    <p:blipFill>
                      <a:blip r:embed="rId5"/>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5123" name="方程式" r:id="rId6" imgW="164880" imgH="215640" progId="Equation.3">
                  <p:embed/>
                </p:oleObj>
              </mc:Choice>
              <mc:Fallback>
                <p:oleObj name="方程式" r:id="rId6" imgW="164880" imgH="215640" progId="Equation.3">
                  <p:embed/>
                  <p:pic>
                    <p:nvPicPr>
                      <p:cNvPr id="99" name="Object 12"/>
                      <p:cNvPicPr>
                        <a:picLocks noChangeAspect="1" noChangeArrowheads="1"/>
                      </p:cNvPicPr>
                      <p:nvPr/>
                    </p:nvPicPr>
                    <p:blipFill>
                      <a:blip r:embed="rId7"/>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5124" name="方程式" r:id="rId8" imgW="190440" imgH="228600" progId="Equation.3">
                  <p:embed/>
                </p:oleObj>
              </mc:Choice>
              <mc:Fallback>
                <p:oleObj name="方程式" r:id="rId8" imgW="190440" imgH="228600" progId="Equation.3">
                  <p:embed/>
                  <p:pic>
                    <p:nvPicPr>
                      <p:cNvPr id="105" name="Object 12"/>
                      <p:cNvPicPr>
                        <a:picLocks noChangeAspect="1" noChangeArrowheads="1"/>
                      </p:cNvPicPr>
                      <p:nvPr/>
                    </p:nvPicPr>
                    <p:blipFill>
                      <a:blip r:embed="rId9"/>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2373"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3164862"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6003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3164862"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06246" y="5985200"/>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5351489"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6925456"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431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r>
              <a:rPr lang="en-US" altLang="zh-CN" dirty="0"/>
              <a:t>Outlie</a:t>
            </a:r>
            <a:endParaRPr lang="en-US" dirty="0"/>
          </a:p>
        </p:txBody>
      </p:sp>
      <p:sp>
        <p:nvSpPr>
          <p:cNvPr id="3" name="Content Placeholder 2"/>
          <p:cNvSpPr>
            <a:spLocks noGrp="1"/>
          </p:cNvSpPr>
          <p:nvPr>
            <p:ph idx="1"/>
          </p:nvPr>
        </p:nvSpPr>
        <p:spPr>
          <a:xfrm>
            <a:off x="336584" y="1066800"/>
            <a:ext cx="8382000" cy="5365376"/>
          </a:xfrm>
        </p:spPr>
        <p:txBody>
          <a:bodyPr>
            <a:normAutofit/>
          </a:bodyPr>
          <a:lstStyle/>
          <a:p>
            <a:r>
              <a:rPr lang="en-US" sz="3600" dirty="0"/>
              <a:t>What is deep learning</a:t>
            </a:r>
          </a:p>
          <a:p>
            <a:r>
              <a:rPr lang="en-US" sz="3600" dirty="0"/>
              <a:t>How to conduct deep learning</a:t>
            </a:r>
          </a:p>
          <a:p>
            <a:r>
              <a:rPr lang="en-US" sz="3600" dirty="0"/>
              <a:t>Why deep learning</a:t>
            </a:r>
          </a:p>
          <a:p>
            <a:endParaRPr lang="en-US" dirty="0"/>
          </a:p>
          <a:p>
            <a:endParaRPr lang="en-US" dirty="0"/>
          </a:p>
        </p:txBody>
      </p:sp>
    </p:spTree>
    <p:extLst>
      <p:ext uri="{BB962C8B-B14F-4D97-AF65-F5344CB8AC3E}">
        <p14:creationId xmlns:p14="http://schemas.microsoft.com/office/powerpoint/2010/main" val="338956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5"/>
                <a:stretch>
                  <a:fillRect l="-355"/>
                </a:stretch>
              </a:blipFill>
            </p:spPr>
            <p:txBody>
              <a:bodyPr/>
              <a:lstStyle/>
              <a:p>
                <a:r>
                  <a:rPr lang="zh-TW" altLang="en-US">
                    <a:noFill/>
                  </a:rPr>
                  <a:t> </a:t>
                </a: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6146" name="方程式" r:id="rId6" imgW="152280" imgH="215640" progId="Equation.3">
                  <p:embed/>
                </p:oleObj>
              </mc:Choice>
              <mc:Fallback>
                <p:oleObj name="方程式" r:id="rId6" imgW="152280" imgH="215640" progId="Equation.3">
                  <p:embed/>
                  <p:pic>
                    <p:nvPicPr>
                      <p:cNvPr id="98" name="Object 12"/>
                      <p:cNvPicPr>
                        <a:picLocks noChangeAspect="1" noChangeArrowheads="1"/>
                      </p:cNvPicPr>
                      <p:nvPr/>
                    </p:nvPicPr>
                    <p:blipFill>
                      <a:blip r:embed="rId7"/>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6147" name="方程式" r:id="rId8" imgW="164880" imgH="215640" progId="Equation.3">
                  <p:embed/>
                </p:oleObj>
              </mc:Choice>
              <mc:Fallback>
                <p:oleObj name="方程式" r:id="rId8" imgW="164880" imgH="215640" progId="Equation.3">
                  <p:embed/>
                  <p:pic>
                    <p:nvPicPr>
                      <p:cNvPr id="99" name="Object 12"/>
                      <p:cNvPicPr>
                        <a:picLocks noChangeAspect="1" noChangeArrowheads="1"/>
                      </p:cNvPicPr>
                      <p:nvPr/>
                    </p:nvPicPr>
                    <p:blipFill>
                      <a:blip r:embed="rId9"/>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6148" name="方程式" r:id="rId10" imgW="190440" imgH="228600" progId="Equation.3">
                  <p:embed/>
                </p:oleObj>
              </mc:Choice>
              <mc:Fallback>
                <p:oleObj name="方程式" r:id="rId10" imgW="190440" imgH="228600" progId="Equation.3">
                  <p:embed/>
                  <p:pic>
                    <p:nvPicPr>
                      <p:cNvPr id="105" name="Object 12"/>
                      <p:cNvPicPr>
                        <a:picLocks noChangeAspect="1" noChangeArrowheads="1"/>
                      </p:cNvPicPr>
                      <p:nvPr/>
                    </p:nvPicPr>
                    <p:blipFill>
                      <a:blip r:embed="rId11"/>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5514543" y="588061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6521219" y="5892199"/>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8" name="文字方塊 157"/>
          <p:cNvSpPr txBox="1"/>
          <p:nvPr/>
        </p:nvSpPr>
        <p:spPr>
          <a:xfrm>
            <a:off x="7780895" y="5884466"/>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1860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7372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2777295" y="4572908"/>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Tree>
    <p:extLst>
      <p:ext uri="{BB962C8B-B14F-4D97-AF65-F5344CB8AC3E}">
        <p14:creationId xmlns:p14="http://schemas.microsoft.com/office/powerpoint/2010/main" val="134871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531" y="-19388"/>
            <a:ext cx="8649478" cy="1325563"/>
          </a:xfrm>
        </p:spPr>
        <p:txBody>
          <a:bodyPr/>
          <a:lstStyle/>
          <a:p>
            <a:r>
              <a:rPr lang="en-US" altLang="zh-TW" dirty="0"/>
              <a:t>Output Layer as Multi-Class Classifier</a:t>
            </a:r>
            <a:endParaRPr lang="zh-TW" altLang="en-US" dirty="0"/>
          </a:p>
        </p:txBody>
      </p:sp>
      <p:sp>
        <p:nvSpPr>
          <p:cNvPr id="55" name="矩形 54"/>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2418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1188780"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5960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3106468"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3113417"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3142433"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3819494"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7315887"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7384980"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7373697"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7373697"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5270567" y="2937852"/>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extLst>
              <p:ext uri="{D42A27DB-BD31-4B8C-83A1-F6EECF244321}">
                <p14:modId xmlns:p14="http://schemas.microsoft.com/office/powerpoint/2010/main" val="1688234903"/>
              </p:ext>
            </p:extLst>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spid="_x0000_s7170" name="方程式" r:id="rId4" imgW="203040" imgH="215640" progId="Equation.3">
                  <p:embed/>
                </p:oleObj>
              </mc:Choice>
              <mc:Fallback>
                <p:oleObj name="方程式" r:id="rId4" imgW="203040" imgH="215640" progId="Equation.3">
                  <p:embed/>
                  <p:pic>
                    <p:nvPicPr>
                      <p:cNvPr id="129" name="Object 12"/>
                      <p:cNvPicPr>
                        <a:picLocks noChangeAspect="1" noChangeArrowheads="1"/>
                      </p:cNvPicPr>
                      <p:nvPr/>
                    </p:nvPicPr>
                    <p:blipFill>
                      <a:blip r:embed="rId5"/>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5764279" y="534885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2786173" y="56612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1023007" y="5220333"/>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extLst>
              <p:ext uri="{D42A27DB-BD31-4B8C-83A1-F6EECF244321}">
                <p14:modId xmlns:p14="http://schemas.microsoft.com/office/powerpoint/2010/main" val="3243685373"/>
              </p:ext>
            </p:extLst>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spid="_x0000_s7171" name="方程式" r:id="rId6" imgW="126720" imgH="139680" progId="Equation.3">
                  <p:embed/>
                </p:oleObj>
              </mc:Choice>
              <mc:Fallback>
                <p:oleObj name="方程式" r:id="rId6" imgW="126720" imgH="139680" progId="Equation.3">
                  <p:embed/>
                  <p:pic>
                    <p:nvPicPr>
                      <p:cNvPr id="134" name="Object 12"/>
                      <p:cNvPicPr>
                        <a:picLocks noChangeAspect="1" noChangeArrowheads="1"/>
                      </p:cNvPicPr>
                      <p:nvPr/>
                    </p:nvPicPr>
                    <p:blipFill>
                      <a:blip r:embed="rId7"/>
                      <a:srcRect/>
                      <a:stretch>
                        <a:fillRect/>
                      </a:stretch>
                    </p:blipFill>
                    <p:spPr bwMode="auto">
                      <a:xfrm>
                        <a:off x="795350" y="3693983"/>
                        <a:ext cx="434940" cy="478178"/>
                      </a:xfrm>
                      <a:prstGeom prst="rect">
                        <a:avLst/>
                      </a:prstGeom>
                      <a:noFill/>
                    </p:spPr>
                  </p:pic>
                </p:oleObj>
              </mc:Fallback>
            </mc:AlternateContent>
          </a:graphicData>
        </a:graphic>
      </p:graphicFrame>
      <p:graphicFrame>
        <p:nvGraphicFramePr>
          <p:cNvPr id="64" name="Object 12"/>
          <p:cNvGraphicFramePr>
            <a:graphicFrameLocks noChangeAspect="1"/>
          </p:cNvGraphicFramePr>
          <p:nvPr>
            <p:extLst>
              <p:ext uri="{D42A27DB-BD31-4B8C-83A1-F6EECF244321}">
                <p14:modId xmlns:p14="http://schemas.microsoft.com/office/powerpoint/2010/main" val="788226925"/>
              </p:ext>
            </p:extLst>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spid="_x0000_s7172" name="方程式" r:id="rId8" imgW="152280" imgH="215640" progId="Equation.3">
                  <p:embed/>
                </p:oleObj>
              </mc:Choice>
              <mc:Fallback>
                <p:oleObj name="方程式" r:id="rId8" imgW="152280" imgH="215640" progId="Equation.3">
                  <p:embed/>
                  <p:pic>
                    <p:nvPicPr>
                      <p:cNvPr id="64" name="Object 12"/>
                      <p:cNvPicPr>
                        <a:picLocks noChangeAspect="1" noChangeArrowheads="1"/>
                      </p:cNvPicPr>
                      <p:nvPr/>
                    </p:nvPicPr>
                    <p:blipFill>
                      <a:blip r:embed="rId9"/>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extLst>
              <p:ext uri="{D42A27DB-BD31-4B8C-83A1-F6EECF244321}">
                <p14:modId xmlns:p14="http://schemas.microsoft.com/office/powerpoint/2010/main" val="2430830592"/>
              </p:ext>
            </p:extLst>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spid="_x0000_s7173" name="方程式" r:id="rId10" imgW="164880" imgH="215640" progId="Equation.3">
                  <p:embed/>
                </p:oleObj>
              </mc:Choice>
              <mc:Fallback>
                <p:oleObj name="方程式" r:id="rId10" imgW="164880" imgH="215640" progId="Equation.3">
                  <p:embed/>
                  <p:pic>
                    <p:nvPicPr>
                      <p:cNvPr id="128" name="Object 12"/>
                      <p:cNvPicPr>
                        <a:picLocks noChangeAspect="1" noChangeArrowheads="1"/>
                      </p:cNvPicPr>
                      <p:nvPr/>
                    </p:nvPicPr>
                    <p:blipFill>
                      <a:blip r:embed="rId11"/>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1150465" y="2051063"/>
            <a:ext cx="6798819" cy="461665"/>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6909399" y="5344176"/>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5616881" y="3720140"/>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412934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4"/>
          <a:stretch>
            <a:fillRect/>
          </a:stretch>
        </p:blipFill>
        <p:spPr>
          <a:xfrm>
            <a:off x="1088933" y="3309806"/>
            <a:ext cx="2130022" cy="2116455"/>
          </a:xfrm>
          <a:prstGeom prst="rect">
            <a:avLst/>
          </a:prstGeom>
        </p:spPr>
      </p:pic>
      <p:sp>
        <p:nvSpPr>
          <p:cNvPr id="8" name="文字方塊 7"/>
          <p:cNvSpPr txBox="1"/>
          <p:nvPr/>
        </p:nvSpPr>
        <p:spPr>
          <a:xfrm>
            <a:off x="1336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spid="_x0000_s8194"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spid="_x0000_s8195" name="方程式" r:id="rId7" imgW="164880" imgH="215640" progId="Equation.3">
                  <p:embed/>
                </p:oleObj>
              </mc:Choice>
              <mc:Fallback>
                <p:oleObj name="方程式" r:id="rId7" imgW="164880" imgH="215640" progId="Equation.3">
                  <p:embed/>
                  <p:pic>
                    <p:nvPicPr>
                      <p:cNvPr id="13" name="Object 12"/>
                      <p:cNvPicPr>
                        <a:picLocks noChangeAspect="1" noChangeArrowheads="1"/>
                      </p:cNvPicPr>
                      <p:nvPr/>
                    </p:nvPicPr>
                    <p:blipFill>
                      <a:blip r:embed="rId8"/>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spid="_x0000_s8196" name="方程式" r:id="rId9" imgW="253800" imgH="228600" progId="Equation.3">
                  <p:embed/>
                </p:oleObj>
              </mc:Choice>
              <mc:Fallback>
                <p:oleObj name="方程式" r:id="rId9" imgW="253800" imgH="228600" progId="Equation.3">
                  <p:embed/>
                  <p:pic>
                    <p:nvPicPr>
                      <p:cNvPr id="15" name="Object 12"/>
                      <p:cNvPicPr>
                        <a:picLocks noChangeAspect="1" noChangeArrowheads="1"/>
                      </p:cNvPicPr>
                      <p:nvPr/>
                    </p:nvPicPr>
                    <p:blipFill>
                      <a:blip r:embed="rId10"/>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8" y="5765880"/>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5106944" y="5737345"/>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pic>
        <p:nvPicPr>
          <p:cNvPr id="37" name="圖片 36"/>
          <p:cNvPicPr>
            <a:picLocks noChangeAspect="1"/>
          </p:cNvPicPr>
          <p:nvPr/>
        </p:nvPicPr>
        <p:blipFill>
          <a:blip r:embed="rId11"/>
          <a:stretch>
            <a:fillRect/>
          </a:stretch>
        </p:blipFill>
        <p:spPr>
          <a:xfrm>
            <a:off x="5591726" y="529322"/>
            <a:ext cx="3355824" cy="887357"/>
          </a:xfrm>
          <a:prstGeom prst="rect">
            <a:avLst/>
          </a:prstGeom>
        </p:spPr>
      </p:pic>
    </p:spTree>
    <p:extLst>
      <p:ext uri="{BB962C8B-B14F-4D97-AF65-F5344CB8AC3E}">
        <p14:creationId xmlns:p14="http://schemas.microsoft.com/office/powerpoint/2010/main" val="42341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a:xfrm>
            <a:off x="628650" y="1788413"/>
            <a:ext cx="7886700" cy="4351338"/>
          </a:xfrm>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4"/>
          <a:stretch>
            <a:fillRect/>
          </a:stretch>
        </p:blipFill>
        <p:spPr>
          <a:xfrm>
            <a:off x="1401933" y="3170126"/>
            <a:ext cx="1602442" cy="1592235"/>
          </a:xfrm>
          <a:prstGeom prst="rect">
            <a:avLst/>
          </a:prstGeom>
        </p:spPr>
      </p:pic>
      <p:sp>
        <p:nvSpPr>
          <p:cNvPr id="7" name="矩形 6"/>
          <p:cNvSpPr/>
          <p:nvPr/>
        </p:nvSpPr>
        <p:spPr>
          <a:xfrm>
            <a:off x="3825017"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3095815" y="353044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35403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367169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2462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9218" name="方程式" r:id="rId5" imgW="152280" imgH="215640" progId="Equation.3">
                    <p:embed/>
                  </p:oleObj>
                </mc:Choice>
                <mc:Fallback>
                  <p:oleObj name="方程式" r:id="rId5" imgW="152280" imgH="215640" progId="Equation.3">
                    <p:embed/>
                    <p:pic>
                      <p:nvPicPr>
                        <p:cNvPr id="15" name="Object 12"/>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9219" name="方程式" r:id="rId7" imgW="164880" imgH="215640" progId="Equation.3">
                    <p:embed/>
                  </p:oleObj>
                </mc:Choice>
                <mc:Fallback>
                  <p:oleObj name="方程式" r:id="rId7" imgW="164880" imgH="215640" progId="Equation.3">
                    <p:embed/>
                    <p:pic>
                      <p:nvPicPr>
                        <p:cNvPr id="16" name="Object 12"/>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9220" name="方程式" r:id="rId9" imgW="253800" imgH="228600" progId="Equation.3">
                    <p:embed/>
                  </p:oleObj>
                </mc:Choice>
                <mc:Fallback>
                  <p:oleObj name="方程式" r:id="rId9" imgW="253800" imgH="228600" progId="Equation.3">
                    <p:embed/>
                    <p:pic>
                      <p:nvPicPr>
                        <p:cNvPr id="18" name="Object 12"/>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6789662" y="2501358"/>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5"/>
          <p:cNvSpPr txBox="1"/>
          <p:nvPr/>
        </p:nvSpPr>
        <p:spPr>
          <a:xfrm>
            <a:off x="7460863" y="257211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7" name="文字方塊 26"/>
          <p:cNvSpPr txBox="1"/>
          <p:nvPr/>
        </p:nvSpPr>
        <p:spPr>
          <a:xfrm>
            <a:off x="7468172" y="335339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8" name="文字方塊 27"/>
          <p:cNvSpPr txBox="1"/>
          <p:nvPr/>
        </p:nvSpPr>
        <p:spPr>
          <a:xfrm>
            <a:off x="7468172" y="462736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29"/>
          <p:cNvSpPr txBox="1"/>
          <p:nvPr/>
        </p:nvSpPr>
        <p:spPr>
          <a:xfrm rot="5400000">
            <a:off x="7600867" y="40101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10"/>
          <p:cNvSpPr txBox="1"/>
          <p:nvPr/>
        </p:nvSpPr>
        <p:spPr>
          <a:xfrm>
            <a:off x="3408956" y="4728735"/>
            <a:ext cx="2932815" cy="830997"/>
          </a:xfrm>
          <a:prstGeom prst="rect">
            <a:avLst/>
          </a:prstGeom>
          <a:noFill/>
        </p:spPr>
        <p:txBody>
          <a:bodyPr wrap="square" rtlCol="0">
            <a:spAutoFit/>
          </a:bodyPr>
          <a:lstStyle/>
          <a:p>
            <a:pPr algn="ctr"/>
            <a:r>
              <a:rPr lang="en-US" altLang="zh-TW" sz="2400" dirty="0"/>
              <a:t>What is needed is a function ……</a:t>
            </a:r>
            <a:endParaRPr lang="zh-TW" altLang="en-US" sz="2400" dirty="0"/>
          </a:p>
        </p:txBody>
      </p:sp>
      <p:sp>
        <p:nvSpPr>
          <p:cNvPr id="31" name="文字方塊 30"/>
          <p:cNvSpPr txBox="1"/>
          <p:nvPr/>
        </p:nvSpPr>
        <p:spPr>
          <a:xfrm>
            <a:off x="1668125" y="5484126"/>
            <a:ext cx="2086705" cy="830997"/>
          </a:xfrm>
          <a:prstGeom prst="rect">
            <a:avLst/>
          </a:prstGeom>
          <a:noFill/>
        </p:spPr>
        <p:txBody>
          <a:bodyPr wrap="square" rtlCol="0">
            <a:spAutoFit/>
          </a:bodyPr>
          <a:lstStyle/>
          <a:p>
            <a:pPr algn="ctr"/>
            <a:r>
              <a:rPr lang="en-US" altLang="zh-TW" sz="2400" dirty="0"/>
              <a:t>Input: </a:t>
            </a:r>
          </a:p>
          <a:p>
            <a:pPr algn="ctr"/>
            <a:r>
              <a:rPr lang="en-US" altLang="zh-TW" sz="2400" dirty="0"/>
              <a:t>256-dim vector</a:t>
            </a:r>
            <a:endParaRPr lang="zh-TW" altLang="en-US" sz="2400" dirty="0"/>
          </a:p>
        </p:txBody>
      </p:sp>
      <p:sp>
        <p:nvSpPr>
          <p:cNvPr id="33" name="文字方塊 32"/>
          <p:cNvSpPr txBox="1"/>
          <p:nvPr/>
        </p:nvSpPr>
        <p:spPr>
          <a:xfrm>
            <a:off x="5962262" y="5494979"/>
            <a:ext cx="2153750" cy="830997"/>
          </a:xfrm>
          <a:prstGeom prst="rect">
            <a:avLst/>
          </a:prstGeom>
          <a:noFill/>
        </p:spPr>
        <p:txBody>
          <a:bodyPr wrap="square" rtlCol="0">
            <a:spAutoFit/>
          </a:bodyPr>
          <a:lstStyle/>
          <a:p>
            <a:pPr algn="ctr"/>
            <a:r>
              <a:rPr lang="en-US" altLang="zh-TW" sz="2400" dirty="0"/>
              <a:t>output: </a:t>
            </a:r>
          </a:p>
          <a:p>
            <a:pPr algn="ctr"/>
            <a:r>
              <a:rPr lang="en-US" altLang="zh-TW" sz="2400" dirty="0"/>
              <a:t>10-dim vector</a:t>
            </a:r>
            <a:endParaRPr lang="zh-TW" altLang="en-US" sz="2400" dirty="0"/>
          </a:p>
        </p:txBody>
      </p:sp>
      <p:sp>
        <p:nvSpPr>
          <p:cNvPr id="32" name="文字方塊 31"/>
          <p:cNvSpPr txBox="1"/>
          <p:nvPr/>
        </p:nvSpPr>
        <p:spPr>
          <a:xfrm>
            <a:off x="4074432" y="3530444"/>
            <a:ext cx="160908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a:t>
            </a:r>
          </a:p>
          <a:p>
            <a:pPr algn="ctr"/>
            <a:r>
              <a:rPr lang="en-US" altLang="zh-TW" sz="2800" dirty="0"/>
              <a:t>Network</a:t>
            </a:r>
            <a:endParaRPr lang="zh-TW" altLang="en-US" sz="2800" dirty="0"/>
          </a:p>
        </p:txBody>
      </p:sp>
    </p:spTree>
    <p:extLst>
      <p:ext uri="{BB962C8B-B14F-4D97-AF65-F5344CB8AC3E}">
        <p14:creationId xmlns:p14="http://schemas.microsoft.com/office/powerpoint/2010/main" val="40792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11" grpId="0"/>
      <p:bldP spid="31" grpId="0"/>
      <p:bldP spid="33" grpId="0"/>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圖片 106"/>
          <p:cNvPicPr>
            <a:picLocks noChangeAspect="1"/>
          </p:cNvPicPr>
          <p:nvPr/>
        </p:nvPicPr>
        <p:blipFill>
          <a:blip r:embed="rId4"/>
          <a:stretch>
            <a:fillRect/>
          </a:stretch>
        </p:blipFill>
        <p:spPr>
          <a:xfrm>
            <a:off x="152795" y="2880668"/>
            <a:ext cx="1602442" cy="1592235"/>
          </a:xfrm>
          <a:prstGeom prst="rect">
            <a:avLst/>
          </a:prstGeom>
        </p:spPr>
      </p:pic>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Example Application</a:t>
            </a:r>
            <a:endParaRPr lang="zh-TW" altLang="en-US"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0242" name="方程式" r:id="rId5" imgW="152280" imgH="215640" progId="Equation.3">
                  <p:embed/>
                </p:oleObj>
              </mc:Choice>
              <mc:Fallback>
                <p:oleObj name="方程式" r:id="rId5" imgW="152280" imgH="215640" progId="Equation.3">
                  <p:embed/>
                  <p:pic>
                    <p:nvPicPr>
                      <p:cNvPr id="16" name="Object 12"/>
                      <p:cNvPicPr>
                        <a:picLocks noChangeAspect="1" noChangeArrowheads="1"/>
                      </p:cNvPicPr>
                      <p:nvPr/>
                    </p:nvPicPr>
                    <p:blipFill>
                      <a:blip r:embed="rId6"/>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0243" name="方程式" r:id="rId7" imgW="164880" imgH="215640" progId="Equation.3">
                  <p:embed/>
                </p:oleObj>
              </mc:Choice>
              <mc:Fallback>
                <p:oleObj name="方程式" r:id="rId7" imgW="164880" imgH="215640" progId="Equation.3">
                  <p:embed/>
                  <p:pic>
                    <p:nvPicPr>
                      <p:cNvPr id="17" name="Object 12"/>
                      <p:cNvPicPr>
                        <a:picLocks noChangeAspect="1" noChangeArrowheads="1"/>
                      </p:cNvPicPr>
                      <p:nvPr/>
                    </p:nvPicPr>
                    <p:blipFill>
                      <a:blip r:embed="rId8"/>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1397000" y="4271963"/>
          <a:ext cx="407988" cy="488950"/>
        </p:xfrm>
        <a:graphic>
          <a:graphicData uri="http://schemas.openxmlformats.org/presentationml/2006/ole">
            <mc:AlternateContent xmlns:mc="http://schemas.openxmlformats.org/markup-compatibility/2006">
              <mc:Choice xmlns:v="urn:schemas-microsoft-com:vml" Requires="v">
                <p:oleObj spid="_x0000_s10244" name="方程式" r:id="rId9" imgW="190440" imgH="228600" progId="Equation.3">
                  <p:embed/>
                </p:oleObj>
              </mc:Choice>
              <mc:Fallback>
                <p:oleObj name="方程式" r:id="rId9" imgW="190440" imgH="228600" progId="Equation.3">
                  <p:embed/>
                  <p:pic>
                    <p:nvPicPr>
                      <p:cNvPr id="23" name="Object 12"/>
                      <p:cNvPicPr>
                        <a:picLocks noChangeAspect="1" noChangeArrowheads="1"/>
                      </p:cNvPicPr>
                      <p:nvPr/>
                    </p:nvPicPr>
                    <p:blipFill>
                      <a:blip r:embed="rId10"/>
                      <a:srcRect/>
                      <a:stretch>
                        <a:fillRect/>
                      </a:stretch>
                    </p:blipFill>
                    <p:spPr bwMode="auto">
                      <a:xfrm>
                        <a:off x="1397000" y="427196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263612" y="1770729"/>
            <a:ext cx="4874405" cy="3884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p:cNvSpPr txBox="1"/>
          <p:nvPr/>
        </p:nvSpPr>
        <p:spPr>
          <a:xfrm>
            <a:off x="7339971" y="3407164"/>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85" name="群組 84"/>
          <p:cNvGrpSpPr/>
          <p:nvPr/>
        </p:nvGrpSpPr>
        <p:grpSpPr>
          <a:xfrm>
            <a:off x="7463186" y="2236827"/>
            <a:ext cx="642352" cy="2642877"/>
            <a:chOff x="7142066" y="1987121"/>
            <a:chExt cx="642352" cy="2642877"/>
          </a:xfrm>
        </p:grpSpPr>
        <p:sp>
          <p:nvSpPr>
            <p:cNvPr id="86" name="矩形 85"/>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文字方塊 86"/>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89" name="文字方塊 88"/>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0" name="文字方塊 89"/>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91" name="文字方塊 90"/>
          <p:cNvSpPr txBox="1"/>
          <p:nvPr/>
        </p:nvSpPr>
        <p:spPr>
          <a:xfrm>
            <a:off x="8134387" y="2307583"/>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92" name="文字方塊 91"/>
          <p:cNvSpPr txBox="1"/>
          <p:nvPr/>
        </p:nvSpPr>
        <p:spPr>
          <a:xfrm>
            <a:off x="8141696" y="3088865"/>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93" name="文字方塊 92"/>
          <p:cNvSpPr txBox="1"/>
          <p:nvPr/>
        </p:nvSpPr>
        <p:spPr>
          <a:xfrm>
            <a:off x="8141696" y="4362834"/>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94" name="文字方塊 93"/>
          <p:cNvSpPr txBox="1"/>
          <p:nvPr/>
        </p:nvSpPr>
        <p:spPr>
          <a:xfrm rot="5400000">
            <a:off x="8274391"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文字方塊 82"/>
          <p:cNvSpPr txBox="1"/>
          <p:nvPr/>
        </p:nvSpPr>
        <p:spPr>
          <a:xfrm>
            <a:off x="2417274" y="2975930"/>
            <a:ext cx="460861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 function set containing the candidates for </a:t>
            </a:r>
          </a:p>
          <a:p>
            <a:pPr algn="ctr"/>
            <a:r>
              <a:rPr lang="en-US" altLang="zh-TW" sz="2800" dirty="0"/>
              <a:t>Handwriting Digit Recognition</a:t>
            </a:r>
            <a:endParaRPr lang="zh-TW" altLang="en-US" sz="2800" dirty="0"/>
          </a:p>
        </p:txBody>
      </p:sp>
      <p:sp>
        <p:nvSpPr>
          <p:cNvPr id="56" name="文字方塊 55"/>
          <p:cNvSpPr txBox="1"/>
          <p:nvPr/>
        </p:nvSpPr>
        <p:spPr>
          <a:xfrm>
            <a:off x="1393757" y="5761357"/>
            <a:ext cx="6625955" cy="954107"/>
          </a:xfrm>
          <a:prstGeom prst="rect">
            <a:avLst/>
          </a:prstGeom>
          <a:noFill/>
        </p:spPr>
        <p:txBody>
          <a:bodyPr wrap="square" rtlCol="0">
            <a:spAutoFit/>
          </a:bodyPr>
          <a:lstStyle/>
          <a:p>
            <a:r>
              <a:rPr lang="en-US" altLang="zh-TW" sz="2800" dirty="0">
                <a:solidFill>
                  <a:srgbClr val="FF0000"/>
                </a:solidFill>
              </a:rPr>
              <a:t>You need to decide the network structure to let a good function in your function set.</a:t>
            </a:r>
            <a:endParaRPr lang="zh-TW" altLang="en-US" sz="2800" dirty="0">
              <a:solidFill>
                <a:srgbClr val="FF0000"/>
              </a:solidFill>
            </a:endParaRPr>
          </a:p>
        </p:txBody>
      </p:sp>
    </p:spTree>
    <p:extLst>
      <p:ext uri="{BB962C8B-B14F-4D97-AF65-F5344CB8AC3E}">
        <p14:creationId xmlns:p14="http://schemas.microsoft.com/office/powerpoint/2010/main" val="42564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1" grpId="0" animBg="1"/>
      <p:bldP spid="92" grpId="0" animBg="1"/>
      <p:bldP spid="93" grpId="0" animBg="1"/>
      <p:bldP spid="94" grpId="0"/>
      <p:bldP spid="83" grpId="0" animBg="1"/>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FAQ</a:t>
            </a:r>
            <a:endParaRPr lang="zh-TW" altLang="en-US" dirty="0"/>
          </a:p>
        </p:txBody>
      </p:sp>
      <p:sp>
        <p:nvSpPr>
          <p:cNvPr id="3" name="內容版面配置區 2"/>
          <p:cNvSpPr>
            <a:spLocks noGrp="1"/>
          </p:cNvSpPr>
          <p:nvPr>
            <p:ph idx="1"/>
          </p:nvPr>
        </p:nvSpPr>
        <p:spPr>
          <a:xfrm>
            <a:off x="264898" y="1967987"/>
            <a:ext cx="8614204" cy="4351338"/>
          </a:xfrm>
        </p:spPr>
        <p:txBody>
          <a:bodyPr/>
          <a:lstStyle/>
          <a:p>
            <a:endParaRPr lang="en-US" altLang="zh-TW" dirty="0"/>
          </a:p>
          <a:p>
            <a:endParaRPr lang="en-US" altLang="zh-TW" dirty="0"/>
          </a:p>
          <a:p>
            <a:r>
              <a:rPr lang="en-US" altLang="zh-TW" dirty="0"/>
              <a:t>Q: How many layers? How many neurons for each layer?</a:t>
            </a:r>
            <a:endParaRPr lang="zh-TW" altLang="en-US" dirty="0"/>
          </a:p>
          <a:p>
            <a:endParaRPr lang="en-US" altLang="zh-TW" dirty="0"/>
          </a:p>
          <a:p>
            <a:r>
              <a:rPr lang="en-US" altLang="zh-TW" dirty="0"/>
              <a:t>Q: Can the structure be automatically determined?</a:t>
            </a:r>
          </a:p>
          <a:p>
            <a:pPr lvl="1"/>
            <a:r>
              <a:rPr lang="en-US" altLang="zh-TW" dirty="0"/>
              <a:t>E.g. Evolutionary Artificial Neural Networks</a:t>
            </a:r>
          </a:p>
          <a:p>
            <a:r>
              <a:rPr lang="en-US" altLang="zh-TW" dirty="0"/>
              <a:t>Q: Can we design the network structure?</a:t>
            </a:r>
            <a:endParaRPr lang="zh-TW" altLang="en-US" dirty="0"/>
          </a:p>
          <a:p>
            <a:endParaRPr lang="zh-TW" altLang="en-US" dirty="0"/>
          </a:p>
          <a:p>
            <a:endParaRPr lang="zh-TW" altLang="en-US" dirty="0"/>
          </a:p>
        </p:txBody>
      </p:sp>
      <p:pic>
        <p:nvPicPr>
          <p:cNvPr id="6" name="圖片 5"/>
          <p:cNvPicPr>
            <a:picLocks noChangeAspect="1"/>
          </p:cNvPicPr>
          <p:nvPr/>
        </p:nvPicPr>
        <p:blipFill>
          <a:blip r:embed="rId2"/>
          <a:stretch>
            <a:fillRect/>
          </a:stretch>
        </p:blipFill>
        <p:spPr>
          <a:xfrm>
            <a:off x="4060061" y="222703"/>
            <a:ext cx="4455289" cy="2433411"/>
          </a:xfrm>
          <a:prstGeom prst="rect">
            <a:avLst/>
          </a:prstGeom>
        </p:spPr>
      </p:pic>
      <p:grpSp>
        <p:nvGrpSpPr>
          <p:cNvPr id="5" name="群組 4"/>
          <p:cNvGrpSpPr/>
          <p:nvPr/>
        </p:nvGrpSpPr>
        <p:grpSpPr>
          <a:xfrm>
            <a:off x="2315834" y="3501469"/>
            <a:ext cx="5731531" cy="557881"/>
            <a:chOff x="1729539" y="2853872"/>
            <a:chExt cx="5731531" cy="557881"/>
          </a:xfrm>
        </p:grpSpPr>
        <p:sp>
          <p:nvSpPr>
            <p:cNvPr id="7" name="文字方塊 6"/>
            <p:cNvSpPr txBox="1"/>
            <p:nvPr/>
          </p:nvSpPr>
          <p:spPr>
            <a:xfrm>
              <a:off x="1729539" y="2888533"/>
              <a:ext cx="2446855"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Trial and Error</a:t>
              </a:r>
              <a:endParaRPr lang="zh-TW" altLang="en-US" sz="2800" dirty="0"/>
            </a:p>
          </p:txBody>
        </p:sp>
        <p:sp>
          <p:nvSpPr>
            <p:cNvPr id="8" name="文字方塊 7"/>
            <p:cNvSpPr txBox="1"/>
            <p:nvPr/>
          </p:nvSpPr>
          <p:spPr>
            <a:xfrm>
              <a:off x="5014215" y="2882998"/>
              <a:ext cx="2446855"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TW" sz="2800" dirty="0"/>
                <a:t>Intuition</a:t>
              </a:r>
              <a:endParaRPr lang="zh-TW" altLang="en-US" sz="2800" dirty="0"/>
            </a:p>
          </p:txBody>
        </p:sp>
        <p:sp>
          <p:nvSpPr>
            <p:cNvPr id="9" name="文字方塊 8"/>
            <p:cNvSpPr txBox="1"/>
            <p:nvPr/>
          </p:nvSpPr>
          <p:spPr>
            <a:xfrm>
              <a:off x="4244315" y="2853872"/>
              <a:ext cx="688705"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10" name="文字方塊 9"/>
          <p:cNvSpPr txBox="1"/>
          <p:nvPr/>
        </p:nvSpPr>
        <p:spPr>
          <a:xfrm>
            <a:off x="2309196" y="5537489"/>
            <a:ext cx="573153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ltLang="zh-TW" sz="2800" dirty="0"/>
              <a:t>Convolutional Neural Network (CNN)</a:t>
            </a:r>
            <a:endParaRPr lang="zh-TW" altLang="en-US" sz="2800" dirty="0"/>
          </a:p>
        </p:txBody>
      </p:sp>
    </p:spTree>
    <p:extLst>
      <p:ext uri="{BB962C8B-B14F-4D97-AF65-F5344CB8AC3E}">
        <p14:creationId xmlns:p14="http://schemas.microsoft.com/office/powerpoint/2010/main" val="24541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7" name="矩形 6"/>
          <p:cNvSpPr/>
          <p:nvPr/>
        </p:nvSpPr>
        <p:spPr>
          <a:xfrm>
            <a:off x="3442138" y="190267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1812502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5975178"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17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34803"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81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90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57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703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709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1693514708"/>
              </p:ext>
            </p:extLst>
          </p:nvPr>
        </p:nvGraphicFramePr>
        <p:xfrm>
          <a:off x="1721708" y="2722544"/>
          <a:ext cx="325438" cy="461962"/>
        </p:xfrm>
        <a:graphic>
          <a:graphicData uri="http://schemas.openxmlformats.org/presentationml/2006/ole">
            <mc:AlternateContent xmlns:mc="http://schemas.openxmlformats.org/markup-compatibility/2006">
              <mc:Choice xmlns:v="urn:schemas-microsoft-com:vml" Requires="v">
                <p:oleObj spid="_x0000_s11266"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721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88102035"/>
              </p:ext>
            </p:extLst>
          </p:nvPr>
        </p:nvGraphicFramePr>
        <p:xfrm>
          <a:off x="1727004" y="3305273"/>
          <a:ext cx="352425" cy="461963"/>
        </p:xfrm>
        <a:graphic>
          <a:graphicData uri="http://schemas.openxmlformats.org/presentationml/2006/ole">
            <mc:AlternateContent xmlns:mc="http://schemas.openxmlformats.org/markup-compatibility/2006">
              <mc:Choice xmlns:v="urn:schemas-microsoft-com:vml" Requires="v">
                <p:oleObj spid="_x0000_s11267"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1727004" y="33052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15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17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905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902978"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712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ext uri="{D42A27DB-BD31-4B8C-83A1-F6EECF244321}">
                <p14:modId xmlns:p14="http://schemas.microsoft.com/office/powerpoint/2010/main" val="1612891241"/>
              </p:ext>
            </p:extLst>
          </p:nvPr>
        </p:nvGraphicFramePr>
        <p:xfrm>
          <a:off x="1640793" y="4689113"/>
          <a:ext cx="544512" cy="488950"/>
        </p:xfrm>
        <a:graphic>
          <a:graphicData uri="http://schemas.openxmlformats.org/presentationml/2006/ole">
            <mc:AlternateContent xmlns:mc="http://schemas.openxmlformats.org/markup-compatibility/2006">
              <mc:Choice xmlns:v="urn:schemas-microsoft-com:vml" Requires="v">
                <p:oleObj spid="_x0000_s11268"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1640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88648"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42223"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59846"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72026"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89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89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79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91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89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89174"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91516"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79883"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79883"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55616" y="29408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51909"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51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79429"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46091" y="35595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46091" y="35595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17588" y="29408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91219"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91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17368"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86461"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6007559"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75178"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37500" y="3717467"/>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576550" y="4109752"/>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10"/>
          <a:stretch>
            <a:fillRect/>
          </a:stretch>
        </p:blipFill>
        <p:spPr>
          <a:xfrm>
            <a:off x="3890841" y="1695524"/>
            <a:ext cx="720000" cy="720000"/>
          </a:xfrm>
          <a:prstGeom prst="rect">
            <a:avLst/>
          </a:prstGeom>
          <a:ln w="38100">
            <a:solidFill>
              <a:schemeClr val="tx1"/>
            </a:solidFill>
          </a:ln>
        </p:spPr>
      </p:pic>
      <p:sp>
        <p:nvSpPr>
          <p:cNvPr id="103" name="文字方塊 102"/>
          <p:cNvSpPr txBox="1"/>
          <p:nvPr/>
        </p:nvSpPr>
        <p:spPr>
          <a:xfrm>
            <a:off x="4693567"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10"/>
          <a:stretch>
            <a:fillRect/>
          </a:stretch>
        </p:blipFill>
        <p:spPr>
          <a:xfrm>
            <a:off x="617004" y="3646519"/>
            <a:ext cx="720000" cy="720000"/>
          </a:xfrm>
          <a:prstGeom prst="rect">
            <a:avLst/>
          </a:prstGeom>
          <a:ln w="38100">
            <a:solidFill>
              <a:schemeClr val="tx1"/>
            </a:solidFill>
          </a:ln>
        </p:spPr>
      </p:pic>
      <p:sp>
        <p:nvSpPr>
          <p:cNvPr id="110" name="矩形 109"/>
          <p:cNvSpPr/>
          <p:nvPr/>
        </p:nvSpPr>
        <p:spPr>
          <a:xfrm>
            <a:off x="7789244"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237055"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8227210"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227210"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8211604"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6547946" y="3719063"/>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87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48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77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5430" y="207421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6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92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94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901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98997"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7580110" y="148861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3852139"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1654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b="0" i="1" dirty="0"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1654317" y="5392214"/>
                <a:ext cx="3580980" cy="121129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893779"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893779" y="2708000"/>
                <a:ext cx="366639" cy="369332"/>
              </a:xfrm>
              <a:prstGeom prst="rect">
                <a:avLst/>
              </a:prstGeom>
              <a:blipFill>
                <a:blip r:embed="rId12"/>
                <a:stretch>
                  <a:fillRect l="-20000" t="-16393" r="-5166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7893421"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7893421" y="3473498"/>
                <a:ext cx="373757" cy="369332"/>
              </a:xfrm>
              <a:prstGeom prst="rect">
                <a:avLst/>
              </a:prstGeom>
              <a:blipFill>
                <a:blip r:embed="rId13"/>
                <a:stretch>
                  <a:fillRect l="-19672" t="-18333" r="-5082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7878722"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7878722" y="4795595"/>
                <a:ext cx="496483" cy="369332"/>
              </a:xfrm>
              <a:prstGeom prst="rect">
                <a:avLst/>
              </a:prstGeom>
              <a:blipFill>
                <a:blip r:embed="rId14"/>
                <a:stretch>
                  <a:fillRect l="-14634" t="-18333" r="-37805" b="-26667"/>
                </a:stretch>
              </a:blipFill>
            </p:spPr>
            <p:txBody>
              <a:bodyPr/>
              <a:lstStyle/>
              <a:p>
                <a:r>
                  <a:rPr lang="zh-TW" altLang="en-US">
                    <a:noFill/>
                  </a:rPr>
                  <a:t> </a:t>
                </a:r>
              </a:p>
            </p:txBody>
          </p:sp>
        </mc:Fallback>
      </mc:AlternateContent>
      <p:sp>
        <p:nvSpPr>
          <p:cNvPr id="120" name="文字方塊 119"/>
          <p:cNvSpPr txBox="1"/>
          <p:nvPr/>
        </p:nvSpPr>
        <p:spPr>
          <a:xfrm rot="5400000">
            <a:off x="7791036"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2281800" y="3433484"/>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6093037" y="5255491"/>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093037" y="5255491"/>
                <a:ext cx="288284" cy="43088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7908918" y="5247625"/>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7908918" y="5247625"/>
                <a:ext cx="288284" cy="430887"/>
              </a:xfrm>
              <a:prstGeom prst="rect">
                <a:avLst/>
              </a:prstGeom>
              <a:blipFill>
                <a:blip r:embed="rId16"/>
                <a:stretch>
                  <a:fillRect/>
                </a:stretch>
              </a:blipFill>
            </p:spPr>
            <p:txBody>
              <a:bodyPr/>
              <a:lstStyle/>
              <a:p>
                <a:r>
                  <a:rPr lang="zh-TW" altLang="en-US">
                    <a:noFill/>
                  </a:rPr>
                  <a:t> </a:t>
                </a:r>
              </a:p>
            </p:txBody>
          </p:sp>
        </mc:Fallback>
      </mc:AlternateContent>
      <p:cxnSp>
        <p:nvCxnSpPr>
          <p:cNvPr id="11" name="直線接點 10"/>
          <p:cNvCxnSpPr>
            <a:stCxn id="71" idx="2"/>
          </p:cNvCxnSpPr>
          <p:nvPr/>
        </p:nvCxnSpPr>
        <p:spPr>
          <a:xfrm flipH="1">
            <a:off x="7141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5314888"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0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Total Loss</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13340" y="5606623"/>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80646" y="5606623"/>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43390" cy="369332"/>
              </a:xfrm>
              <a:prstGeom prst="rect">
                <a:avLst/>
              </a:prstGeom>
              <a:blipFill>
                <a:blip r:embed="rId5"/>
                <a:stretch>
                  <a:fillRect l="-16438" t="-16393" r="-42466"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423381"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423381" y="2767534"/>
                <a:ext cx="312457" cy="369332"/>
              </a:xfrm>
              <a:prstGeom prst="rect">
                <a:avLst/>
              </a:prstGeom>
              <a:blipFill>
                <a:blip r:embed="rId6"/>
                <a:stretch>
                  <a:fillRect l="-23529" r="-9804"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563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563165" y="983675"/>
                <a:ext cx="1638910" cy="121155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487022" y="5159357"/>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487022" y="5159357"/>
                <a:ext cx="3318188" cy="1384995"/>
              </a:xfrm>
              <a:prstGeom prst="rect">
                <a:avLst/>
              </a:prstGeom>
              <a:blipFill>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5467155" y="39899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4423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23381" y="3685525"/>
                <a:ext cx="319062" cy="369332"/>
              </a:xfrm>
              <a:prstGeom prst="rect">
                <a:avLst/>
              </a:prstGeom>
              <a:blipFill>
                <a:blip r:embed="rId14"/>
                <a:stretch>
                  <a:fillRect l="-23077" t="-1667" r="-961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4429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4429885" y="4561823"/>
                <a:ext cx="319062" cy="369332"/>
              </a:xfrm>
              <a:prstGeom prst="rect">
                <a:avLst/>
              </a:prstGeom>
              <a:blipFill>
                <a:blip r:embed="rId15"/>
                <a:stretch>
                  <a:fillRect l="-23077" r="-9615"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437895"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4437895" y="6027539"/>
                <a:ext cx="364395" cy="369332"/>
              </a:xfrm>
              <a:prstGeom prst="rect">
                <a:avLst/>
              </a:prstGeom>
              <a:blipFill>
                <a:blip r:embed="rId16"/>
                <a:stretch>
                  <a:fillRect l="-20000" r="-6667" b="-8333"/>
                </a:stretch>
              </a:blipFill>
            </p:spPr>
            <p:txBody>
              <a:bodyPr/>
              <a:lstStyle/>
              <a:p>
                <a:r>
                  <a:rPr lang="zh-TW" altLang="en-US">
                    <a:noFill/>
                  </a:rPr>
                  <a:t> </a:t>
                </a:r>
              </a:p>
            </p:txBody>
          </p:sp>
        </mc:Fallback>
      </mc:AlternateContent>
      <p:sp>
        <p:nvSpPr>
          <p:cNvPr id="9" name="矩形 8"/>
          <p:cNvSpPr/>
          <p:nvPr/>
        </p:nvSpPr>
        <p:spPr>
          <a:xfrm>
            <a:off x="6491961" y="958274"/>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487022" y="3113965"/>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6749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6749969" y="4542207"/>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893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893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890958" y="5600800"/>
            <a:ext cx="720000" cy="720000"/>
          </a:xfrm>
          <a:prstGeom prst="rect">
            <a:avLst/>
          </a:prstGeom>
          <a:ln w="38100">
            <a:solidFill>
              <a:schemeClr val="tx1"/>
            </a:solidFill>
          </a:ln>
        </p:spPr>
      </p:pic>
    </p:spTree>
    <p:extLst>
      <p:ext uri="{BB962C8B-B14F-4D97-AF65-F5344CB8AC3E}">
        <p14:creationId xmlns:p14="http://schemas.microsoft.com/office/powerpoint/2010/main" val="9247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7" name="矩形 6"/>
          <p:cNvSpPr/>
          <p:nvPr/>
        </p:nvSpPr>
        <p:spPr>
          <a:xfrm>
            <a:off x="6342414" y="190882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134271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0"/>
            <a:ext cx="8763000" cy="1143000"/>
          </a:xfrm>
        </p:spPr>
        <p:txBody>
          <a:bodyPr/>
          <a:lstStyle/>
          <a:p>
            <a:r>
              <a:rPr lang="en-US" sz="2400" dirty="0"/>
              <a:t>“</a:t>
            </a:r>
            <a:r>
              <a:rPr lang="en-US" sz="2400" b="0" dirty="0"/>
              <a:t>Deep Learning doesn’t do different things</a:t>
            </a:r>
            <a:r>
              <a:rPr lang="en-US" sz="2400" dirty="0"/>
              <a:t>, </a:t>
            </a:r>
            <a:br>
              <a:rPr lang="en-US" sz="2400" dirty="0"/>
            </a:br>
            <a:r>
              <a:rPr lang="en-US" sz="2400" dirty="0"/>
              <a:t>				it does things differently”</a:t>
            </a:r>
          </a:p>
        </p:txBody>
      </p:sp>
    </p:spTree>
    <p:extLst>
      <p:ext uri="{BB962C8B-B14F-4D97-AF65-F5344CB8AC3E}">
        <p14:creationId xmlns:p14="http://schemas.microsoft.com/office/powerpoint/2010/main" val="5827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7129518" y="2142624"/>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129518" y="2142624"/>
                <a:ext cx="962443" cy="3485441"/>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086600" y="3668267"/>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086600" y="3668267"/>
                <a:ext cx="860557" cy="430887"/>
              </a:xfrm>
              <a:prstGeom prst="rect">
                <a:avLst/>
              </a:prstGeom>
              <a:blipFill rotWithShape="0">
                <a:blip r:embed="rId19"/>
                <a:stretch>
                  <a:fillRect/>
                </a:stretch>
              </a:blipFill>
            </p:spPr>
            <p:txBody>
              <a:bodyPr/>
              <a:lstStyle/>
              <a:p>
                <a:r>
                  <a:rPr lang="zh-TW" altLang="en-US">
                    <a:noFill/>
                  </a:rPr>
                  <a:t> </a:t>
                </a:r>
              </a:p>
            </p:txBody>
          </p:sp>
        </mc:Fallback>
      </mc:AlternateContent>
      <p:sp>
        <p:nvSpPr>
          <p:cNvPr id="42" name="文字方塊 41"/>
          <p:cNvSpPr txBox="1"/>
          <p:nvPr/>
        </p:nvSpPr>
        <p:spPr>
          <a:xfrm>
            <a:off x="5978189"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Tree>
    <p:extLst>
      <p:ext uri="{BB962C8B-B14F-4D97-AF65-F5344CB8AC3E}">
        <p14:creationId xmlns:p14="http://schemas.microsoft.com/office/powerpoint/2010/main" val="74616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5013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5368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5368860" y="2618341"/>
                <a:ext cx="1889052" cy="369332"/>
              </a:xfrm>
              <a:prstGeom prst="rect">
                <a:avLst/>
              </a:prstGeom>
              <a:blipFill rotWithShape="0">
                <a:blip r:embed="rId5"/>
                <a:stretch>
                  <a:fillRect t="-171667" r="-10645"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729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729017" y="2004537"/>
                <a:ext cx="3119508" cy="369332"/>
              </a:xfrm>
              <a:prstGeom prst="rect">
                <a:avLst/>
              </a:prstGeom>
              <a:blipFill rotWithShape="0">
                <a:blip r:embed="rId6"/>
                <a:stretch>
                  <a:fillRect t="-171667" b="-255000"/>
                </a:stretch>
              </a:blipFill>
            </p:spPr>
            <p:txBody>
              <a:bodyPr/>
              <a:lstStyle/>
              <a:p>
                <a:r>
                  <a:rPr lang="zh-TW" altLang="en-US">
                    <a:noFill/>
                  </a:rPr>
                  <a:t> </a:t>
                </a:r>
              </a:p>
            </p:txBody>
          </p:sp>
        </mc:Fallback>
      </mc:AlternateContent>
      <p:sp>
        <p:nvSpPr>
          <p:cNvPr id="14" name="文字方塊 13"/>
          <p:cNvSpPr txBox="1"/>
          <p:nvPr/>
        </p:nvSpPr>
        <p:spPr>
          <a:xfrm>
            <a:off x="7773256" y="2341601"/>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5013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5368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368860" y="3831008"/>
                <a:ext cx="1889052" cy="369332"/>
              </a:xfrm>
              <a:prstGeom prst="rect">
                <a:avLst/>
              </a:prstGeom>
              <a:blipFill rotWithShape="0">
                <a:blip r:embed="rId10"/>
                <a:stretch>
                  <a:fillRect t="-167213" r="-10645" b="-2508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4729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4729017" y="3217204"/>
                <a:ext cx="3119508" cy="369332"/>
              </a:xfrm>
              <a:prstGeom prst="rect">
                <a:avLst/>
              </a:prstGeom>
              <a:blipFill rotWithShape="0">
                <a:blip r:embed="rId11"/>
                <a:stretch>
                  <a:fillRect t="-171667" b="-255000"/>
                </a:stretch>
              </a:blipFill>
            </p:spPr>
            <p:txBody>
              <a:bodyPr/>
              <a:lstStyle/>
              <a:p>
                <a:r>
                  <a:rPr lang="zh-TW" altLang="en-US">
                    <a:noFill/>
                  </a:rPr>
                  <a:t> </a:t>
                </a:r>
              </a:p>
            </p:txBody>
          </p:sp>
        </mc:Fallback>
      </mc:AlternateContent>
      <p:sp>
        <p:nvSpPr>
          <p:cNvPr id="24" name="文字方塊 23"/>
          <p:cNvSpPr txBox="1"/>
          <p:nvPr/>
        </p:nvSpPr>
        <p:spPr>
          <a:xfrm>
            <a:off x="7773256" y="3554268"/>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5013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368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368860" y="5385952"/>
                <a:ext cx="1889052" cy="369332"/>
              </a:xfrm>
              <a:prstGeom prst="rect">
                <a:avLst/>
              </a:prstGeom>
              <a:blipFill rotWithShape="0">
                <a:blip r:embed="rId15"/>
                <a:stretch>
                  <a:fillRect t="-171667" r="-12258"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4729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4729017" y="4772148"/>
                <a:ext cx="3119508" cy="369332"/>
              </a:xfrm>
              <a:prstGeom prst="rect">
                <a:avLst/>
              </a:prstGeom>
              <a:blipFill rotWithShape="0">
                <a:blip r:embed="rId16"/>
                <a:stretch>
                  <a:fillRect t="-171667" r="-978" b="-255000"/>
                </a:stretch>
              </a:blipFill>
            </p:spPr>
            <p:txBody>
              <a:bodyPr/>
              <a:lstStyle/>
              <a:p>
                <a:r>
                  <a:rPr lang="zh-TW" altLang="en-US">
                    <a:noFill/>
                  </a:rPr>
                  <a:t> </a:t>
                </a:r>
              </a:p>
            </p:txBody>
          </p:sp>
        </mc:Fallback>
      </mc:AlternateContent>
      <p:sp>
        <p:nvSpPr>
          <p:cNvPr id="34" name="文字方塊 33"/>
          <p:cNvSpPr txBox="1"/>
          <p:nvPr/>
        </p:nvSpPr>
        <p:spPr>
          <a:xfrm>
            <a:off x="7773256" y="5109212"/>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8349321"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8336851"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8336850"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252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sp>
        <p:nvSpPr>
          <p:cNvPr id="4" name="文字方塊 3"/>
          <p:cNvSpPr txBox="1"/>
          <p:nvPr/>
        </p:nvSpPr>
        <p:spPr>
          <a:xfrm>
            <a:off x="597861" y="2184014"/>
            <a:ext cx="8336669" cy="523220"/>
          </a:xfrm>
          <a:prstGeom prst="rect">
            <a:avLst/>
          </a:prstGeom>
          <a:noFill/>
        </p:spPr>
        <p:txBody>
          <a:bodyPr wrap="square" rtlCol="0">
            <a:spAutoFit/>
          </a:bodyPr>
          <a:lstStyle/>
          <a:p>
            <a:r>
              <a:rPr lang="en-US" altLang="zh-TW" sz="2800" dirty="0"/>
              <a:t>This is the “learning” of machines in deep learning ……</a:t>
            </a:r>
            <a:endParaRPr lang="zh-TW" altLang="en-US" sz="2800" dirty="0"/>
          </a:p>
        </p:txBody>
      </p:sp>
      <p:sp>
        <p:nvSpPr>
          <p:cNvPr id="5" name="文字方塊 4"/>
          <p:cNvSpPr txBox="1"/>
          <p:nvPr/>
        </p:nvSpPr>
        <p:spPr>
          <a:xfrm>
            <a:off x="3175091" y="2740981"/>
            <a:ext cx="5340259" cy="523220"/>
          </a:xfrm>
          <a:prstGeom prst="rect">
            <a:avLst/>
          </a:prstGeom>
          <a:noFill/>
        </p:spPr>
        <p:txBody>
          <a:bodyPr wrap="square" rtlCol="0">
            <a:spAutoFit/>
          </a:bodyPr>
          <a:lstStyle/>
          <a:p>
            <a:r>
              <a:rPr lang="en-US" altLang="zh-TW" sz="2800" dirty="0"/>
              <a:t>Even alpha go using this approach.</a:t>
            </a:r>
            <a:endParaRPr lang="zh-TW" altLang="en-US" sz="2800" dirty="0"/>
          </a:p>
        </p:txBody>
      </p:sp>
      <p:sp>
        <p:nvSpPr>
          <p:cNvPr id="6" name="文字方塊 5"/>
          <p:cNvSpPr txBox="1"/>
          <p:nvPr/>
        </p:nvSpPr>
        <p:spPr>
          <a:xfrm>
            <a:off x="1569576" y="6114432"/>
            <a:ext cx="6101137" cy="523220"/>
          </a:xfrm>
          <a:prstGeom prst="rect">
            <a:avLst/>
          </a:prstGeom>
          <a:noFill/>
        </p:spPr>
        <p:txBody>
          <a:bodyPr wrap="square" rtlCol="0">
            <a:spAutoFit/>
          </a:bodyPr>
          <a:lstStyle/>
          <a:p>
            <a:pPr algn="ctr"/>
            <a:r>
              <a:rPr lang="en-US" altLang="zh-TW" sz="2800" dirty="0"/>
              <a:t>I hope you are not too disappointed :p</a:t>
            </a:r>
            <a:endParaRPr lang="zh-TW" altLang="en-US" sz="2800" dirty="0"/>
          </a:p>
        </p:txBody>
      </p:sp>
      <p:sp>
        <p:nvSpPr>
          <p:cNvPr id="7" name="向右箭號 6"/>
          <p:cNvSpPr/>
          <p:nvPr/>
        </p:nvSpPr>
        <p:spPr>
          <a:xfrm>
            <a:off x="2348026" y="2823397"/>
            <a:ext cx="768626" cy="358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31" y="3872131"/>
            <a:ext cx="3418598" cy="2062555"/>
          </a:xfrm>
          <a:prstGeom prst="rect">
            <a:avLst/>
          </a:prstGeom>
          <a:noFill/>
          <a:extLst>
            <a:ext uri="{909E8E84-426E-40DD-AFC4-6F175D3DCCD1}">
              <a14:hiddenFill xmlns:a14="http://schemas.microsoft.com/office/drawing/2010/main">
                <a:solidFill>
                  <a:srgbClr val="FFFFFF"/>
                </a:solidFill>
              </a14:hiddenFill>
            </a:ext>
          </a:extLst>
        </p:spPr>
      </p:pic>
      <p:pic>
        <p:nvPicPr>
          <p:cNvPr id="9" name="內容版面配置區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078" y="3887117"/>
            <a:ext cx="3625903" cy="2047569"/>
          </a:xfrm>
          <a:prstGeom prst="rect">
            <a:avLst/>
          </a:prstGeom>
        </p:spPr>
      </p:pic>
      <p:sp>
        <p:nvSpPr>
          <p:cNvPr id="8" name="文字方塊 7"/>
          <p:cNvSpPr txBox="1"/>
          <p:nvPr/>
        </p:nvSpPr>
        <p:spPr>
          <a:xfrm>
            <a:off x="69388" y="3346626"/>
            <a:ext cx="3733767" cy="461665"/>
          </a:xfrm>
          <a:prstGeom prst="rect">
            <a:avLst/>
          </a:prstGeom>
          <a:noFill/>
        </p:spPr>
        <p:txBody>
          <a:bodyPr wrap="square" rtlCol="0">
            <a:spAutoFit/>
          </a:bodyPr>
          <a:lstStyle/>
          <a:p>
            <a:pPr algn="ctr"/>
            <a:r>
              <a:rPr lang="en-US" altLang="zh-TW" sz="2400" dirty="0"/>
              <a:t>People image ……</a:t>
            </a:r>
            <a:endParaRPr lang="zh-TW" altLang="en-US" sz="2400" dirty="0"/>
          </a:p>
        </p:txBody>
      </p:sp>
      <p:sp>
        <p:nvSpPr>
          <p:cNvPr id="11" name="文字方塊 10"/>
          <p:cNvSpPr txBox="1"/>
          <p:nvPr/>
        </p:nvSpPr>
        <p:spPr>
          <a:xfrm>
            <a:off x="4620145" y="3361612"/>
            <a:ext cx="3733767" cy="461665"/>
          </a:xfrm>
          <a:prstGeom prst="rect">
            <a:avLst/>
          </a:prstGeom>
          <a:noFill/>
        </p:spPr>
        <p:txBody>
          <a:bodyPr wrap="square" rtlCol="0">
            <a:spAutoFit/>
          </a:bodyPr>
          <a:lstStyle/>
          <a:p>
            <a:r>
              <a:rPr lang="en-US" altLang="zh-TW" sz="2400" dirty="0"/>
              <a:t>Actually …..</a:t>
            </a:r>
            <a:endParaRPr lang="zh-TW" altLang="en-US" sz="2400" dirty="0"/>
          </a:p>
        </p:txBody>
      </p:sp>
    </p:spTree>
    <p:extLst>
      <p:ext uri="{BB962C8B-B14F-4D97-AF65-F5344CB8AC3E}">
        <p14:creationId xmlns:p14="http://schemas.microsoft.com/office/powerpoint/2010/main" val="42566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5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49" y="1825625"/>
                <a:ext cx="8025343" cy="4351338"/>
              </a:xfrm>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49" y="1825625"/>
                <a:ext cx="8025343" cy="4351338"/>
              </a:xfrm>
              <a:blipFill>
                <a:blip r:embed="rId4"/>
                <a:stretch>
                  <a:fillRect l="-987" t="-14146"/>
                </a:stretch>
              </a:blipFill>
            </p:spPr>
            <p:txBody>
              <a:bodyPr/>
              <a:lstStyle/>
              <a:p>
                <a:r>
                  <a:rPr lang="en-NZ">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542"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638" y="3900055"/>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526"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6199162" y="4826135"/>
            <a:ext cx="1642031" cy="844375"/>
            <a:chOff x="7043205" y="3645629"/>
            <a:chExt cx="1642031" cy="844375"/>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i="0" dirty="0">
                <a:solidFill>
                  <a:srgbClr val="333333"/>
                </a:solidFill>
                <a:effectLst/>
                <a:latin typeface="Helvetica Neue"/>
              </a:endParaRPr>
            </a:p>
          </p:txBody>
        </p:sp>
        <p:sp>
          <p:nvSpPr>
            <p:cNvPr id="26" name="文字方塊 13"/>
            <p:cNvSpPr txBox="1"/>
            <p:nvPr/>
          </p:nvSpPr>
          <p:spPr>
            <a:xfrm>
              <a:off x="7043205" y="4120672"/>
              <a:ext cx="1642031"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TW" altLang="en-US" dirty="0"/>
            </a:p>
          </p:txBody>
        </p:sp>
      </p:grpSp>
      <p:pic>
        <p:nvPicPr>
          <p:cNvPr id="22" name="圖片 21"/>
          <p:cNvPicPr>
            <a:picLocks noChangeAspect="1"/>
          </p:cNvPicPr>
          <p:nvPr/>
        </p:nvPicPr>
        <p:blipFill>
          <a:blip r:embed="rId9"/>
          <a:stretch>
            <a:fillRect/>
          </a:stretch>
        </p:blipFill>
        <p:spPr>
          <a:xfrm>
            <a:off x="6030207" y="4141078"/>
            <a:ext cx="1974264" cy="571068"/>
          </a:xfrm>
          <a:prstGeom prst="rect">
            <a:avLst/>
          </a:prstGeom>
        </p:spPr>
      </p:pic>
      <p:pic>
        <p:nvPicPr>
          <p:cNvPr id="23" name="圖片 22"/>
          <p:cNvPicPr>
            <a:picLocks noChangeAspect="1"/>
          </p:cNvPicPr>
          <p:nvPr/>
        </p:nvPicPr>
        <p:blipFill>
          <a:blip r:embed="rId10"/>
          <a:stretch>
            <a:fillRect/>
          </a:stretch>
        </p:blipFill>
        <p:spPr>
          <a:xfrm>
            <a:off x="4013376"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307"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54176"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Tree>
    <p:extLst>
      <p:ext uri="{BB962C8B-B14F-4D97-AF65-F5344CB8AC3E}">
        <p14:creationId xmlns:p14="http://schemas.microsoft.com/office/powerpoint/2010/main" val="365455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4288037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a:solidFill>
                  <a:srgbClr val="0000FF"/>
                </a:solidFill>
              </a:rPr>
              <a:t>Why Deep?</a:t>
            </a:r>
            <a:endParaRPr lang="zh-TW" altLang="en-US" dirty="0">
              <a:solidFill>
                <a:srgbClr val="0000FF"/>
              </a:solidFill>
            </a:endParaRPr>
          </a:p>
        </p:txBody>
      </p:sp>
    </p:spTree>
    <p:extLst>
      <p:ext uri="{BB962C8B-B14F-4D97-AF65-F5344CB8AC3E}">
        <p14:creationId xmlns:p14="http://schemas.microsoft.com/office/powerpoint/2010/main" val="565298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標題 1"/>
          <p:cNvSpPr>
            <a:spLocks noGrp="1"/>
          </p:cNvSpPr>
          <p:nvPr>
            <p:ph type="title"/>
          </p:nvPr>
        </p:nvSpPr>
        <p:spPr/>
        <p:txBody>
          <a:bodyPr/>
          <a:lstStyle/>
          <a:p>
            <a:r>
              <a:rPr lang="en-US" altLang="zh-TW" dirty="0"/>
              <a:t>Deeper is Better?</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矩形 3"/>
          <p:cNvSpPr/>
          <p:nvPr/>
        </p:nvSpPr>
        <p:spPr>
          <a:xfrm>
            <a:off x="4571999" y="1276350"/>
            <a:ext cx="3943350" cy="4711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747016" y="3221075"/>
            <a:ext cx="3769504" cy="1384995"/>
          </a:xfrm>
          <a:prstGeom prst="rect">
            <a:avLst/>
          </a:prstGeom>
        </p:spPr>
        <p:txBody>
          <a:bodyPr wrap="square">
            <a:spAutoFit/>
          </a:bodyPr>
          <a:lstStyle/>
          <a:p>
            <a:r>
              <a:rPr lang="en-US" altLang="zh-TW" sz="2800" dirty="0">
                <a:solidFill>
                  <a:srgbClr val="0000FF"/>
                </a:solidFill>
              </a:rPr>
              <a:t>Not surprised, more parameters, better performance </a:t>
            </a:r>
            <a:endParaRPr lang="zh-TW" altLang="en-US" sz="2800" dirty="0">
              <a:solidFill>
                <a:srgbClr val="0000FF"/>
              </a:solidFill>
            </a:endParaRPr>
          </a:p>
        </p:txBody>
      </p:sp>
      <p:sp>
        <p:nvSpPr>
          <p:cNvPr id="11" name="矩形 10"/>
          <p:cNvSpPr/>
          <p:nvPr/>
        </p:nvSpPr>
        <p:spPr>
          <a:xfrm>
            <a:off x="927699" y="1901893"/>
            <a:ext cx="3644299" cy="4023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7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rot="16200000">
            <a:off x="5507376" y="1631048"/>
            <a:ext cx="2689840" cy="2809123"/>
          </a:xfrm>
          <a:prstGeom prst="rect">
            <a:avLst/>
          </a:prstGeom>
        </p:spPr>
      </p:pic>
      <p:sp>
        <p:nvSpPr>
          <p:cNvPr id="2" name="標題 1"/>
          <p:cNvSpPr>
            <a:spLocks noGrp="1"/>
          </p:cNvSpPr>
          <p:nvPr>
            <p:ph type="title"/>
          </p:nvPr>
        </p:nvSpPr>
        <p:spPr/>
        <p:txBody>
          <a:bodyPr/>
          <a:lstStyle/>
          <a:p>
            <a:r>
              <a:rPr lang="en-US" altLang="zh-TW" dirty="0"/>
              <a:t>Universality Theorem</a:t>
            </a:r>
            <a:endParaRPr lang="zh-TW" altLang="en-US" dirty="0"/>
          </a:p>
        </p:txBody>
      </p:sp>
      <p:sp>
        <p:nvSpPr>
          <p:cNvPr id="4" name="矩形 3"/>
          <p:cNvSpPr/>
          <p:nvPr/>
        </p:nvSpPr>
        <p:spPr>
          <a:xfrm>
            <a:off x="5326190" y="4404313"/>
            <a:ext cx="2930667" cy="923330"/>
          </a:xfrm>
          <a:prstGeom prst="rect">
            <a:avLst/>
          </a:prstGeom>
        </p:spPr>
        <p:txBody>
          <a:bodyPr wrap="square">
            <a:spAutoFit/>
          </a:bodyPr>
          <a:lstStyle/>
          <a:p>
            <a:r>
              <a:rPr lang="en-US" altLang="zh-TW" dirty="0">
                <a:solidFill>
                  <a:srgbClr val="0000FF"/>
                </a:solidFill>
              </a:rPr>
              <a:t>Reference</a:t>
            </a:r>
            <a:r>
              <a:rPr lang="zh-TW" altLang="en-US" dirty="0">
                <a:solidFill>
                  <a:srgbClr val="0000FF"/>
                </a:solidFill>
              </a:rPr>
              <a:t> </a:t>
            </a:r>
            <a:r>
              <a:rPr lang="en-US" altLang="zh-TW" dirty="0">
                <a:solidFill>
                  <a:srgbClr val="0000FF"/>
                </a:solidFill>
              </a:rPr>
              <a:t>for the reason: </a:t>
            </a:r>
            <a:r>
              <a:rPr lang="zh-TW" altLang="en-US" u="sng" dirty="0"/>
              <a:t>http://neuralnetworksanddeeplearning.com/chap4.html</a:t>
            </a:r>
          </a:p>
        </p:txBody>
      </p:sp>
      <p:sp>
        <p:nvSpPr>
          <p:cNvPr id="7" name="文字方塊 6"/>
          <p:cNvSpPr txBox="1"/>
          <p:nvPr/>
        </p:nvSpPr>
        <p:spPr>
          <a:xfrm>
            <a:off x="935342" y="1893033"/>
            <a:ext cx="4390847" cy="523220"/>
          </a:xfrm>
          <a:prstGeom prst="rect">
            <a:avLst/>
          </a:prstGeom>
          <a:noFill/>
        </p:spPr>
        <p:txBody>
          <a:bodyPr wrap="square" rtlCol="0">
            <a:spAutoFit/>
          </a:bodyPr>
          <a:lstStyle/>
          <a:p>
            <a:r>
              <a:rPr lang="en-US" altLang="zh-TW" sz="2800" dirty="0"/>
              <a:t>Any continuous function f</a:t>
            </a:r>
            <a:endParaRPr lang="zh-TW" altLang="en-US" sz="2800" dirty="0"/>
          </a:p>
        </p:txBody>
      </p:sp>
      <p:graphicFrame>
        <p:nvGraphicFramePr>
          <p:cNvPr id="8" name="Object 12"/>
          <p:cNvGraphicFramePr>
            <a:graphicFrameLocks noChangeAspect="1"/>
          </p:cNvGraphicFramePr>
          <p:nvPr/>
        </p:nvGraphicFramePr>
        <p:xfrm>
          <a:off x="1805231" y="2579752"/>
          <a:ext cx="2342046" cy="630000"/>
        </p:xfrm>
        <a:graphic>
          <a:graphicData uri="http://schemas.openxmlformats.org/presentationml/2006/ole">
            <mc:AlternateContent xmlns:mc="http://schemas.openxmlformats.org/markup-compatibility/2006">
              <mc:Choice xmlns:v="urn:schemas-microsoft-com:vml" Requires="v">
                <p:oleObj spid="_x0000_s12290" name="方程式" r:id="rId5" imgW="850680" imgH="228600" progId="Equation.3">
                  <p:embed/>
                </p:oleObj>
              </mc:Choice>
              <mc:Fallback>
                <p:oleObj name="方程式" r:id="rId5" imgW="850680" imgH="228600" progId="Equation.3">
                  <p:embed/>
                  <p:pic>
                    <p:nvPicPr>
                      <p:cNvPr id="8" name="Object 12"/>
                      <p:cNvPicPr>
                        <a:picLocks noChangeAspect="1" noChangeArrowheads="1"/>
                      </p:cNvPicPr>
                      <p:nvPr/>
                    </p:nvPicPr>
                    <p:blipFill>
                      <a:blip r:embed="rId6"/>
                      <a:srcRect/>
                      <a:stretch>
                        <a:fillRect/>
                      </a:stretch>
                    </p:blipFill>
                    <p:spPr bwMode="auto">
                      <a:xfrm>
                        <a:off x="1805231" y="2579752"/>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874966" y="3364330"/>
            <a:ext cx="4390847" cy="954107"/>
          </a:xfrm>
          <a:prstGeom prst="rect">
            <a:avLst/>
          </a:prstGeom>
          <a:noFill/>
        </p:spPr>
        <p:txBody>
          <a:bodyPr wrap="square" rtlCol="0">
            <a:spAutoFit/>
          </a:bodyPr>
          <a:lstStyle/>
          <a:p>
            <a:r>
              <a:rPr lang="en-US" altLang="zh-TW" sz="2800" dirty="0"/>
              <a:t>Can be realized by a network with one hidden layer</a:t>
            </a:r>
            <a:endParaRPr lang="zh-TW" altLang="en-US" sz="2800" dirty="0"/>
          </a:p>
        </p:txBody>
      </p:sp>
      <p:sp>
        <p:nvSpPr>
          <p:cNvPr id="10" name="文字方塊 9"/>
          <p:cNvSpPr txBox="1"/>
          <p:nvPr/>
        </p:nvSpPr>
        <p:spPr>
          <a:xfrm>
            <a:off x="311139" y="4396244"/>
            <a:ext cx="4892463" cy="523220"/>
          </a:xfrm>
          <a:prstGeom prst="rect">
            <a:avLst/>
          </a:prstGeom>
          <a:noFill/>
        </p:spPr>
        <p:txBody>
          <a:bodyPr wrap="square" rtlCol="0">
            <a:spAutoFit/>
          </a:bodyPr>
          <a:lstStyle/>
          <a:p>
            <a:r>
              <a:rPr lang="en-US" altLang="zh-TW" sz="2800" dirty="0"/>
              <a:t>(given </a:t>
            </a:r>
            <a:r>
              <a:rPr lang="en-US" altLang="zh-TW" sz="2800" b="1" dirty="0"/>
              <a:t>enough</a:t>
            </a:r>
            <a:r>
              <a:rPr lang="en-US" altLang="zh-TW" sz="2800" dirty="0"/>
              <a:t> hidden neurons)</a:t>
            </a:r>
            <a:endParaRPr lang="zh-TW" altLang="en-US" sz="2800" dirty="0"/>
          </a:p>
        </p:txBody>
      </p:sp>
      <p:sp>
        <p:nvSpPr>
          <p:cNvPr id="5" name="矩形 4"/>
          <p:cNvSpPr/>
          <p:nvPr/>
        </p:nvSpPr>
        <p:spPr>
          <a:xfrm>
            <a:off x="510547" y="5842685"/>
            <a:ext cx="8122905" cy="523220"/>
          </a:xfrm>
          <a:prstGeom prst="rect">
            <a:avLst/>
          </a:prstGeom>
        </p:spPr>
        <p:txBody>
          <a:bodyPr wrap="square">
            <a:spAutoFit/>
          </a:bodyPr>
          <a:lstStyle/>
          <a:p>
            <a:pPr algn="ctr"/>
            <a:r>
              <a:rPr lang="en-US" altLang="zh-TW" sz="2800" dirty="0">
                <a:solidFill>
                  <a:srgbClr val="0000FF"/>
                </a:solidFill>
              </a:rPr>
              <a:t>Why “Deep” neural network not “Fat” neural network?</a:t>
            </a:r>
            <a:endParaRPr lang="zh-TW" altLang="en-US" sz="2800" dirty="0">
              <a:solidFill>
                <a:srgbClr val="0000FF"/>
              </a:solidFill>
            </a:endParaRPr>
          </a:p>
        </p:txBody>
      </p:sp>
    </p:spTree>
    <p:extLst>
      <p:ext uri="{BB962C8B-B14F-4D97-AF65-F5344CB8AC3E}">
        <p14:creationId xmlns:p14="http://schemas.microsoft.com/office/powerpoint/2010/main" val="393161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3314" name="方程式" r:id="rId4" imgW="152280" imgH="215640" progId="Equation.3">
                      <p:embed/>
                    </p:oleObj>
                  </mc:Choice>
                  <mc:Fallback>
                    <p:oleObj name="方程式" r:id="rId4" imgW="152280" imgH="215640" progId="Equation.3">
                      <p:embed/>
                      <p:pic>
                        <p:nvPicPr>
                          <p:cNvPr id="86"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3315" name="方程式" r:id="rId6" imgW="164880" imgH="215640" progId="Equation.3">
                      <p:embed/>
                    </p:oleObj>
                  </mc:Choice>
                  <mc:Fallback>
                    <p:oleObj name="方程式" r:id="rId6" imgW="164880" imgH="215640" progId="Equation.3">
                      <p:embed/>
                      <p:pic>
                        <p:nvPicPr>
                          <p:cNvPr id="84"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3316" name="方程式" r:id="rId8" imgW="190440" imgH="228600" progId="Equation.3">
                      <p:embed/>
                    </p:oleObj>
                  </mc:Choice>
                  <mc:Fallback>
                    <p:oleObj name="方程式" r:id="rId8" imgW="190440" imgH="228600" progId="Equation.3">
                      <p:embed/>
                      <p:pic>
                        <p:nvPicPr>
                          <p:cNvPr id="82"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3317" name="方程式" r:id="rId10" imgW="152280" imgH="215640" progId="Equation.3">
                          <p:embed/>
                        </p:oleObj>
                      </mc:Choice>
                      <mc:Fallback>
                        <p:oleObj name="方程式" r:id="rId10" imgW="152280" imgH="215640" progId="Equation.3">
                          <p:embed/>
                          <p:pic>
                            <p:nvPicPr>
                              <p:cNvPr id="42"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3318" name="方程式" r:id="rId11" imgW="164880" imgH="215640" progId="Equation.3">
                          <p:embed/>
                        </p:oleObj>
                      </mc:Choice>
                      <mc:Fallback>
                        <p:oleObj name="方程式" r:id="rId11" imgW="164880" imgH="215640" progId="Equation.3">
                          <p:embed/>
                          <p:pic>
                            <p:nvPicPr>
                              <p:cNvPr id="40"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3319" name="方程式" r:id="rId12" imgW="190440" imgH="228600" progId="Equation.3">
                          <p:embed/>
                        </p:oleObj>
                      </mc:Choice>
                      <mc:Fallback>
                        <p:oleObj name="方程式" r:id="rId12" imgW="190440" imgH="228600" progId="Equation.3">
                          <p:embed/>
                          <p:pic>
                            <p:nvPicPr>
                              <p:cNvPr id="38"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The same number of parameters</a:t>
            </a:r>
            <a:endParaRPr lang="zh-TW" altLang="en-US" sz="28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606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內容版面配置區 3"/>
          <p:cNvSpPr>
            <a:spLocks noGrp="1"/>
          </p:cNvSpPr>
          <p:nvPr>
            <p:ph idx="1"/>
          </p:nvPr>
        </p:nvSpPr>
        <p:spPr/>
        <p:txBody>
          <a:bodyPr/>
          <a:lstStyle/>
          <a:p>
            <a:endParaRPr lang="zh-TW" altLang="en-US"/>
          </a:p>
        </p:txBody>
      </p:sp>
      <p:graphicFrame>
        <p:nvGraphicFramePr>
          <p:cNvPr id="13" name="表格 12"/>
          <p:cNvGraphicFramePr>
            <a:graphicFrameLocks noGrp="1"/>
          </p:cNvGraphicFramePr>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左-右雙向箭號 2"/>
          <p:cNvSpPr/>
          <p:nvPr/>
        </p:nvSpPr>
        <p:spPr>
          <a:xfrm>
            <a:off x="4194628" y="4630057"/>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左-右雙向箭號 6"/>
          <p:cNvSpPr/>
          <p:nvPr/>
        </p:nvSpPr>
        <p:spPr>
          <a:xfrm>
            <a:off x="4194628" y="5055279"/>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矩形 4"/>
          <p:cNvSpPr/>
          <p:nvPr/>
        </p:nvSpPr>
        <p:spPr>
          <a:xfrm>
            <a:off x="4572000" y="5457371"/>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27700" y="2708568"/>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7700" y="3169105"/>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47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9" grpId="0" animBg="1"/>
      <p:bldP spid="9"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8954" y="564526"/>
            <a:ext cx="9427532" cy="6374537"/>
          </a:xfrm>
        </p:spPr>
        <p:txBody>
          <a:bodyPr>
            <a:noAutofit/>
          </a:bodyPr>
          <a:lstStyle/>
          <a:p>
            <a:r>
              <a:rPr lang="en-US" altLang="zh-TW" sz="2100" dirty="0">
                <a:solidFill>
                  <a:srgbClr val="0000FF"/>
                </a:solidFill>
              </a:rPr>
              <a:t>1958: Perceptron (linear model)</a:t>
            </a:r>
          </a:p>
          <a:p>
            <a:r>
              <a:rPr lang="en-US" altLang="zh-TW" sz="2100" dirty="0">
                <a:solidFill>
                  <a:srgbClr val="FF0000"/>
                </a:solidFill>
              </a:rPr>
              <a:t>1969: Perceptron has limitation</a:t>
            </a:r>
          </a:p>
          <a:p>
            <a:r>
              <a:rPr lang="en-US" altLang="zh-TW" sz="2100" dirty="0">
                <a:solidFill>
                  <a:srgbClr val="0000FF"/>
                </a:solidFill>
              </a:rPr>
              <a:t>1980s: Multi-layer perceptron</a:t>
            </a:r>
          </a:p>
          <a:p>
            <a:pPr lvl="1"/>
            <a:r>
              <a:rPr lang="en-US" altLang="zh-TW" sz="2100" dirty="0"/>
              <a:t>Do not have significant difference from DNN today</a:t>
            </a:r>
          </a:p>
          <a:p>
            <a:r>
              <a:rPr lang="en-US" altLang="zh-TW" sz="2100" dirty="0">
                <a:solidFill>
                  <a:srgbClr val="0000FF"/>
                </a:solidFill>
              </a:rPr>
              <a:t>1986: Backpropagation</a:t>
            </a:r>
          </a:p>
          <a:p>
            <a:pPr lvl="1"/>
            <a:r>
              <a:rPr lang="en-US" altLang="zh-TW" sz="2100" dirty="0"/>
              <a:t>Usually more than 3 hidden layers is not helpful</a:t>
            </a:r>
          </a:p>
          <a:p>
            <a:r>
              <a:rPr lang="en-US" altLang="zh-TW" sz="2100" dirty="0">
                <a:solidFill>
                  <a:srgbClr val="FF0000"/>
                </a:solidFill>
              </a:rPr>
              <a:t>1989: 1 hidden layer is “good enough”, why deep?</a:t>
            </a:r>
          </a:p>
          <a:p>
            <a:r>
              <a:rPr lang="en-US" altLang="zh-TW" sz="2100" dirty="0">
                <a:solidFill>
                  <a:srgbClr val="0000FF"/>
                </a:solidFill>
              </a:rPr>
              <a:t>2006: Restricted Boltzmann Machine (RBM) initialization</a:t>
            </a:r>
          </a:p>
          <a:p>
            <a:r>
              <a:rPr lang="en-US" altLang="zh-TW" sz="2100" dirty="0">
                <a:solidFill>
                  <a:srgbClr val="0000FF"/>
                </a:solidFill>
              </a:rPr>
              <a:t>2009: GPU</a:t>
            </a:r>
          </a:p>
          <a:p>
            <a:r>
              <a:rPr lang="en-US" altLang="zh-TW" sz="2100" dirty="0">
                <a:solidFill>
                  <a:srgbClr val="0000FF"/>
                </a:solidFill>
              </a:rPr>
              <a:t>2011: Start to be popular in speech recognition</a:t>
            </a:r>
          </a:p>
          <a:p>
            <a:r>
              <a:rPr lang="en-US" altLang="zh-TW" sz="2100" dirty="0">
                <a:solidFill>
                  <a:srgbClr val="0000FF"/>
                </a:solidFill>
              </a:rPr>
              <a:t>2012: win ILSVRC image competition </a:t>
            </a:r>
          </a:p>
          <a:p>
            <a:r>
              <a:rPr lang="en-US" altLang="zh-TW" sz="2100" dirty="0">
                <a:solidFill>
                  <a:srgbClr val="0000FF"/>
                </a:solidFill>
              </a:rPr>
              <a:t>2015: Image recognition surpassing human-level performance </a:t>
            </a:r>
          </a:p>
          <a:p>
            <a:r>
              <a:rPr lang="en-US" altLang="zh-TW" sz="2100" dirty="0">
                <a:solidFill>
                  <a:srgbClr val="0000FF"/>
                </a:solidFill>
              </a:rPr>
              <a:t>2016: Alpha GO beats Lee Sedol</a:t>
            </a:r>
          </a:p>
          <a:p>
            <a:r>
              <a:rPr lang="en-US" altLang="zh-TW" sz="2100" dirty="0">
                <a:solidFill>
                  <a:srgbClr val="0000FF"/>
                </a:solidFill>
              </a:rPr>
              <a:t>2016: Speech recognition system as good as humans</a:t>
            </a:r>
          </a:p>
          <a:p>
            <a:r>
              <a:rPr lang="en-US" altLang="zh-CN" sz="2100" dirty="0">
                <a:solidFill>
                  <a:srgbClr val="0000FF"/>
                </a:solidFill>
              </a:rPr>
              <a:t>2019: Turing Award recipient: </a:t>
            </a:r>
            <a:r>
              <a:rPr lang="en-US" altLang="zh-CN" sz="2100" dirty="0" err="1">
                <a:solidFill>
                  <a:srgbClr val="0000FF"/>
                </a:solidFill>
              </a:rPr>
              <a:t>Yoshua</a:t>
            </a:r>
            <a:r>
              <a:rPr lang="en-US" altLang="zh-CN" sz="2100" dirty="0">
                <a:solidFill>
                  <a:srgbClr val="0000FF"/>
                </a:solidFill>
              </a:rPr>
              <a:t> </a:t>
            </a:r>
            <a:r>
              <a:rPr lang="en-US" altLang="zh-CN" sz="2100" dirty="0" err="1">
                <a:solidFill>
                  <a:srgbClr val="0000FF"/>
                </a:solidFill>
              </a:rPr>
              <a:t>Bengio</a:t>
            </a:r>
            <a:r>
              <a:rPr lang="en-US" altLang="zh-CN" sz="2100" dirty="0">
                <a:solidFill>
                  <a:srgbClr val="0000FF"/>
                </a:solidFill>
              </a:rPr>
              <a:t>, Geoffrey Hinton, and Yann </a:t>
            </a:r>
            <a:r>
              <a:rPr lang="en-US" altLang="zh-CN" sz="2100" dirty="0" err="1">
                <a:solidFill>
                  <a:srgbClr val="0000FF"/>
                </a:solidFill>
              </a:rPr>
              <a:t>Lecun</a:t>
            </a:r>
            <a:endParaRPr lang="zh-TW" altLang="en-US" sz="2100" dirty="0"/>
          </a:p>
        </p:txBody>
      </p:sp>
      <p:sp>
        <p:nvSpPr>
          <p:cNvPr id="4" name="矩形 3"/>
          <p:cNvSpPr/>
          <p:nvPr/>
        </p:nvSpPr>
        <p:spPr>
          <a:xfrm>
            <a:off x="2189376" y="0"/>
            <a:ext cx="5068888" cy="523220"/>
          </a:xfrm>
          <a:prstGeom prst="rect">
            <a:avLst/>
          </a:prstGeom>
        </p:spPr>
        <p:txBody>
          <a:bodyPr wrap="none">
            <a:spAutoFit/>
          </a:bodyPr>
          <a:lstStyle/>
          <a:p>
            <a:r>
              <a:rPr lang="en-US" altLang="zh-TW" sz="2800" b="1" i="1" u="sng" dirty="0"/>
              <a:t>Ups and downs of Deep Learning</a:t>
            </a:r>
            <a:endParaRPr lang="zh-TW" altLang="en-US" sz="2800" b="1" i="1" u="sng" dirty="0"/>
          </a:p>
        </p:txBody>
      </p:sp>
    </p:spTree>
    <p:extLst>
      <p:ext uri="{BB962C8B-B14F-4D97-AF65-F5344CB8AC3E}">
        <p14:creationId xmlns:p14="http://schemas.microsoft.com/office/powerpoint/2010/main" val="200722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dirty="0"/>
              <a:t>Performance vs Sample Size</a:t>
            </a:r>
          </a:p>
        </p:txBody>
      </p:sp>
      <p:cxnSp>
        <p:nvCxnSpPr>
          <p:cNvPr id="5" name="Straight Arrow Connector 4"/>
          <p:cNvCxnSpPr/>
          <p:nvPr/>
        </p:nvCxnSpPr>
        <p:spPr bwMode="auto">
          <a:xfrm flipV="1">
            <a:off x="2438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p:cNvCxnSpPr/>
          <p:nvPr/>
        </p:nvCxnSpPr>
        <p:spPr bwMode="auto">
          <a:xfrm>
            <a:off x="2438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Arc 8"/>
          <p:cNvSpPr/>
          <p:nvPr/>
        </p:nvSpPr>
        <p:spPr bwMode="auto">
          <a:xfrm rot="19013886">
            <a:off x="-2230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nvGrpSpPr>
          <p:cNvPr id="14" name="Group 13"/>
          <p:cNvGrpSpPr/>
          <p:nvPr/>
        </p:nvGrpSpPr>
        <p:grpSpPr>
          <a:xfrm>
            <a:off x="2438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5" name="TextBox 14"/>
          <p:cNvSpPr txBox="1"/>
          <p:nvPr/>
        </p:nvSpPr>
        <p:spPr>
          <a:xfrm>
            <a:off x="3505200" y="5430486"/>
            <a:ext cx="2895600" cy="461665"/>
          </a:xfrm>
          <a:prstGeom prst="rect">
            <a:avLst/>
          </a:prstGeom>
          <a:noFill/>
        </p:spPr>
        <p:txBody>
          <a:bodyPr wrap="square" rtlCol="0">
            <a:spAutoFit/>
          </a:bodyPr>
          <a:lstStyle/>
          <a:p>
            <a:r>
              <a:rPr lang="en-US" dirty="0">
                <a:latin typeface="Garamond" panose="02020404030301010803" pitchFamily="18" charset="0"/>
              </a:rPr>
              <a:t>Size of Data</a:t>
            </a:r>
          </a:p>
        </p:txBody>
      </p:sp>
      <p:sp>
        <p:nvSpPr>
          <p:cNvPr id="16" name="TextBox 15"/>
          <p:cNvSpPr txBox="1"/>
          <p:nvPr/>
        </p:nvSpPr>
        <p:spPr>
          <a:xfrm rot="16200000">
            <a:off x="304800" y="3807767"/>
            <a:ext cx="2895600" cy="461665"/>
          </a:xfrm>
          <a:prstGeom prst="rect">
            <a:avLst/>
          </a:prstGeom>
          <a:noFill/>
        </p:spPr>
        <p:txBody>
          <a:bodyPr wrap="square" rtlCol="0">
            <a:spAutoFit/>
          </a:bodyPr>
          <a:lstStyle/>
          <a:p>
            <a:pPr algn="ctr"/>
            <a:r>
              <a:rPr lang="en-US" dirty="0">
                <a:latin typeface="Garamond" panose="02020404030301010803" pitchFamily="18" charset="0"/>
              </a:rPr>
              <a:t>Performance</a:t>
            </a:r>
          </a:p>
        </p:txBody>
      </p:sp>
      <p:sp>
        <p:nvSpPr>
          <p:cNvPr id="18" name="TextBox 17"/>
          <p:cNvSpPr txBox="1"/>
          <p:nvPr/>
        </p:nvSpPr>
        <p:spPr>
          <a:xfrm>
            <a:off x="4788736" y="4103926"/>
            <a:ext cx="3593264" cy="461665"/>
          </a:xfrm>
          <a:prstGeom prst="rect">
            <a:avLst/>
          </a:prstGeom>
          <a:noFill/>
        </p:spPr>
        <p:txBody>
          <a:bodyPr wrap="square" rtlCol="0">
            <a:spAutoFit/>
          </a:bodyPr>
          <a:lstStyle/>
          <a:p>
            <a:r>
              <a:rPr lang="en-US" dirty="0">
                <a:solidFill>
                  <a:srgbClr val="0000FF"/>
                </a:solidFill>
                <a:latin typeface="Garamond" panose="02020404030301010803" pitchFamily="18" charset="0"/>
              </a:rPr>
              <a:t>Traditional ML algorithms</a:t>
            </a:r>
          </a:p>
        </p:txBody>
      </p:sp>
      <p:sp>
        <p:nvSpPr>
          <p:cNvPr id="19" name="TextBox 18"/>
          <p:cNvSpPr txBox="1"/>
          <p:nvPr/>
        </p:nvSpPr>
        <p:spPr>
          <a:xfrm rot="20055764">
            <a:off x="3441919" y="2572022"/>
            <a:ext cx="3593264" cy="461665"/>
          </a:xfrm>
          <a:prstGeom prst="rect">
            <a:avLst/>
          </a:prstGeom>
          <a:noFill/>
        </p:spPr>
        <p:txBody>
          <a:bodyPr wrap="square" rtlCol="0">
            <a:spAutoFit/>
          </a:bodyPr>
          <a:lstStyle/>
          <a:p>
            <a:r>
              <a:rPr lang="en-US" dirty="0">
                <a:solidFill>
                  <a:srgbClr val="C00000"/>
                </a:solidFill>
                <a:latin typeface="Garamond" panose="02020404030301010803" pitchFamily="18" charset="0"/>
              </a:rPr>
              <a:t>Deep Learning algorithms</a:t>
            </a:r>
          </a:p>
        </p:txBody>
      </p:sp>
    </p:spTree>
    <p:extLst>
      <p:ext uri="{BB962C8B-B14F-4D97-AF65-F5344CB8AC3E}">
        <p14:creationId xmlns:p14="http://schemas.microsoft.com/office/powerpoint/2010/main" val="4204558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a:solidFill>
                  <a:srgbClr val="0000FF"/>
                </a:solidFill>
              </a:rPr>
              <a:t>Is deep always good?</a:t>
            </a:r>
            <a:endParaRPr lang="zh-TW" altLang="en-US" dirty="0">
              <a:solidFill>
                <a:srgbClr val="0000FF"/>
              </a:solidFill>
            </a:endParaRPr>
          </a:p>
        </p:txBody>
      </p:sp>
    </p:spTree>
    <p:extLst>
      <p:ext uri="{BB962C8B-B14F-4D97-AF65-F5344CB8AC3E}">
        <p14:creationId xmlns:p14="http://schemas.microsoft.com/office/powerpoint/2010/main" val="3440717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a:t>Tips for Deep Learning</a:t>
            </a:r>
            <a:endParaRPr lang="zh-TW" altLang="en-US" dirty="0"/>
          </a:p>
        </p:txBody>
      </p:sp>
    </p:spTree>
    <p:extLst>
      <p:ext uri="{BB962C8B-B14F-4D97-AF65-F5344CB8AC3E}">
        <p14:creationId xmlns:p14="http://schemas.microsoft.com/office/powerpoint/2010/main" val="3726343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nvPr>
        </p:nvGraphicFramePr>
        <p:xfrm>
          <a:off x="886212" y="1663279"/>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708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223922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 not always blame Overfitting</a:t>
            </a:r>
            <a:endParaRPr lang="zh-TW" altLang="en-US" dirty="0"/>
          </a:p>
        </p:txBody>
      </p:sp>
      <p:sp>
        <p:nvSpPr>
          <p:cNvPr id="4" name="矩形 3"/>
          <p:cNvSpPr/>
          <p:nvPr/>
        </p:nvSpPr>
        <p:spPr>
          <a:xfrm>
            <a:off x="1003239" y="5761464"/>
            <a:ext cx="7254109" cy="830997"/>
          </a:xfrm>
          <a:prstGeom prst="rect">
            <a:avLst/>
          </a:prstGeom>
        </p:spPr>
        <p:txBody>
          <a:bodyPr wrap="square">
            <a:spAutoFit/>
          </a:bodyPr>
          <a:lstStyle/>
          <a:p>
            <a:r>
              <a:rPr lang="en-US" altLang="zh-TW" sz="2400" dirty="0">
                <a:solidFill>
                  <a:srgbClr val="000000"/>
                </a:solidFill>
                <a:latin typeface="Lucida Grande"/>
              </a:rPr>
              <a:t>Deep Residual Learning for Image Recognition</a:t>
            </a:r>
          </a:p>
          <a:p>
            <a:r>
              <a:rPr lang="en-US" altLang="zh-TW" sz="2400" dirty="0">
                <a:solidFill>
                  <a:srgbClr val="000000"/>
                </a:solidFill>
                <a:latin typeface="Lucida Grande"/>
              </a:rPr>
              <a:t>http://arxiv.org/abs/1512.03385</a:t>
            </a:r>
            <a:endParaRPr lang="en-US" altLang="zh-TW" sz="2400" i="0" dirty="0">
              <a:solidFill>
                <a:srgbClr val="000000"/>
              </a:solidFill>
              <a:effectLst/>
              <a:latin typeface="Lucida Grande"/>
            </a:endParaRPr>
          </a:p>
        </p:txBody>
      </p:sp>
      <p:pic>
        <p:nvPicPr>
          <p:cNvPr id="5" name="圖片 4"/>
          <p:cNvPicPr>
            <a:picLocks noChangeAspect="1"/>
          </p:cNvPicPr>
          <p:nvPr/>
        </p:nvPicPr>
        <p:blipFill>
          <a:blip r:embed="rId2"/>
          <a:stretch>
            <a:fillRect/>
          </a:stretch>
        </p:blipFill>
        <p:spPr>
          <a:xfrm>
            <a:off x="4630293" y="2165205"/>
            <a:ext cx="4304735" cy="2920749"/>
          </a:xfrm>
          <a:prstGeom prst="rect">
            <a:avLst/>
          </a:prstGeom>
        </p:spPr>
      </p:pic>
      <p:sp>
        <p:nvSpPr>
          <p:cNvPr id="6" name="文字方塊 5"/>
          <p:cNvSpPr txBox="1"/>
          <p:nvPr/>
        </p:nvSpPr>
        <p:spPr>
          <a:xfrm>
            <a:off x="5839477" y="5068427"/>
            <a:ext cx="2270234" cy="461665"/>
          </a:xfrm>
          <a:prstGeom prst="rect">
            <a:avLst/>
          </a:prstGeom>
          <a:noFill/>
        </p:spPr>
        <p:txBody>
          <a:bodyPr wrap="square" rtlCol="0">
            <a:spAutoFit/>
          </a:bodyPr>
          <a:lstStyle/>
          <a:p>
            <a:pPr algn="ctr"/>
            <a:r>
              <a:rPr lang="en-US" altLang="zh-TW" sz="2400" dirty="0">
                <a:solidFill>
                  <a:srgbClr val="FF0000"/>
                </a:solidFill>
              </a:rPr>
              <a:t>Testing Data</a:t>
            </a:r>
            <a:endParaRPr lang="zh-TW" altLang="en-US" sz="2400" dirty="0">
              <a:solidFill>
                <a:srgbClr val="FF0000"/>
              </a:solidFill>
            </a:endParaRPr>
          </a:p>
        </p:txBody>
      </p:sp>
      <p:sp>
        <p:nvSpPr>
          <p:cNvPr id="7" name="矩形 6"/>
          <p:cNvSpPr/>
          <p:nvPr/>
        </p:nvSpPr>
        <p:spPr>
          <a:xfrm>
            <a:off x="6166274" y="3770868"/>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pic>
        <p:nvPicPr>
          <p:cNvPr id="8" name="圖片 7"/>
          <p:cNvPicPr>
            <a:picLocks noChangeAspect="1"/>
          </p:cNvPicPr>
          <p:nvPr/>
        </p:nvPicPr>
        <p:blipFill>
          <a:blip r:embed="rId3"/>
          <a:stretch>
            <a:fillRect/>
          </a:stretch>
        </p:blipFill>
        <p:spPr>
          <a:xfrm>
            <a:off x="115443" y="2101579"/>
            <a:ext cx="4514850" cy="3048000"/>
          </a:xfrm>
          <a:prstGeom prst="rect">
            <a:avLst/>
          </a:prstGeom>
        </p:spPr>
      </p:pic>
      <p:sp>
        <p:nvSpPr>
          <p:cNvPr id="9" name="文字方塊 8"/>
          <p:cNvSpPr txBox="1"/>
          <p:nvPr/>
        </p:nvSpPr>
        <p:spPr>
          <a:xfrm>
            <a:off x="1492837" y="5115133"/>
            <a:ext cx="2270234" cy="461665"/>
          </a:xfrm>
          <a:prstGeom prst="rect">
            <a:avLst/>
          </a:prstGeom>
          <a:noFill/>
        </p:spPr>
        <p:txBody>
          <a:bodyPr wrap="square" rtlCol="0">
            <a:spAutoFit/>
          </a:bodyPr>
          <a:lstStyle/>
          <a:p>
            <a:pPr algn="ctr"/>
            <a:r>
              <a:rPr lang="en-US" altLang="zh-TW" sz="2400" dirty="0">
                <a:solidFill>
                  <a:srgbClr val="FF0000"/>
                </a:solidFill>
              </a:rPr>
              <a:t>Training Data</a:t>
            </a:r>
            <a:endParaRPr lang="zh-TW" altLang="en-US" sz="2400" dirty="0">
              <a:solidFill>
                <a:srgbClr val="FF0000"/>
              </a:solidFill>
            </a:endParaRPr>
          </a:p>
        </p:txBody>
      </p:sp>
      <p:sp>
        <p:nvSpPr>
          <p:cNvPr id="10" name="矩形 9"/>
          <p:cNvSpPr/>
          <p:nvPr/>
        </p:nvSpPr>
        <p:spPr>
          <a:xfrm>
            <a:off x="2537302" y="1902560"/>
            <a:ext cx="2197076"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Not well trained</a:t>
            </a:r>
            <a:endParaRPr lang="zh-TW" altLang="en-US" sz="2400" dirty="0"/>
          </a:p>
        </p:txBody>
      </p:sp>
      <p:cxnSp>
        <p:nvCxnSpPr>
          <p:cNvPr id="12" name="直線單箭頭接點 11"/>
          <p:cNvCxnSpPr>
            <a:endCxn id="10" idx="2"/>
          </p:cNvCxnSpPr>
          <p:nvPr/>
        </p:nvCxnSpPr>
        <p:spPr>
          <a:xfrm flipV="1">
            <a:off x="2627954" y="2364225"/>
            <a:ext cx="1007886" cy="854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http://www.mobanwang.com/icon/UploadFiles_8971/200909/200909032240083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1573" y="3654070"/>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1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4"/>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 name="文字方塊 2"/>
          <p:cNvSpPr txBox="1"/>
          <p:nvPr/>
        </p:nvSpPr>
        <p:spPr>
          <a:xfrm>
            <a:off x="846383" y="2104812"/>
            <a:ext cx="3957538"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800" dirty="0"/>
              <a:t>Different approaches for different problems.</a:t>
            </a:r>
            <a:endParaRPr lang="zh-TW" altLang="en-US" sz="2800" dirty="0"/>
          </a:p>
        </p:txBody>
      </p:sp>
      <p:sp>
        <p:nvSpPr>
          <p:cNvPr id="4" name="文字方塊 3"/>
          <p:cNvSpPr txBox="1"/>
          <p:nvPr/>
        </p:nvSpPr>
        <p:spPr>
          <a:xfrm>
            <a:off x="543378" y="3254180"/>
            <a:ext cx="4442860" cy="830997"/>
          </a:xfrm>
          <a:prstGeom prst="rect">
            <a:avLst/>
          </a:prstGeom>
          <a:noFill/>
        </p:spPr>
        <p:txBody>
          <a:bodyPr wrap="square" rtlCol="0">
            <a:spAutoFit/>
          </a:bodyPr>
          <a:lstStyle/>
          <a:p>
            <a:r>
              <a:rPr lang="en-US" altLang="zh-TW" sz="2400" dirty="0">
                <a:solidFill>
                  <a:srgbClr val="FF0000"/>
                </a:solidFill>
              </a:rPr>
              <a:t>e.g. dropout for good results on testing data</a:t>
            </a:r>
            <a:endParaRPr lang="zh-TW" altLang="en-US" sz="2400" dirty="0">
              <a:solidFill>
                <a:srgbClr val="FF0000"/>
              </a:solidFill>
            </a:endParaRPr>
          </a:p>
        </p:txBody>
      </p:sp>
      <p:cxnSp>
        <p:nvCxnSpPr>
          <p:cNvPr id="33" name="直線單箭頭接點 32"/>
          <p:cNvCxnSpPr>
            <a:endCxn id="9" idx="1"/>
          </p:cNvCxnSpPr>
          <p:nvPr/>
        </p:nvCxnSpPr>
        <p:spPr>
          <a:xfrm flipV="1">
            <a:off x="4811759" y="2292626"/>
            <a:ext cx="1185408" cy="289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3" idx="3"/>
            <a:endCxn id="10" idx="1"/>
          </p:cNvCxnSpPr>
          <p:nvPr/>
        </p:nvCxnSpPr>
        <p:spPr>
          <a:xfrm>
            <a:off x="4803921" y="2581866"/>
            <a:ext cx="1202566" cy="18928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4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1419" y="4329046"/>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55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Hard to get the power of Deep …</a:t>
            </a:r>
            <a:endParaRPr lang="zh-TW" altLang="en-US" dirty="0"/>
          </a:p>
        </p:txBody>
      </p:sp>
      <p:pic>
        <p:nvPicPr>
          <p:cNvPr id="7" name="圖片 6"/>
          <p:cNvPicPr>
            <a:picLocks noChangeAspect="1"/>
          </p:cNvPicPr>
          <p:nvPr/>
        </p:nvPicPr>
        <p:blipFill>
          <a:blip r:embed="rId3"/>
          <a:stretch>
            <a:fillRect/>
          </a:stretch>
        </p:blipFill>
        <p:spPr>
          <a:xfrm>
            <a:off x="693482" y="1464947"/>
            <a:ext cx="7968584" cy="5191653"/>
          </a:xfrm>
          <a:prstGeom prst="rect">
            <a:avLst/>
          </a:prstGeom>
        </p:spPr>
      </p:pic>
      <p:sp>
        <p:nvSpPr>
          <p:cNvPr id="3" name="文字方塊 2"/>
          <p:cNvSpPr txBox="1"/>
          <p:nvPr/>
        </p:nvSpPr>
        <p:spPr>
          <a:xfrm>
            <a:off x="693482" y="5152601"/>
            <a:ext cx="7968584"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Deeper usually does not imply better.</a:t>
            </a:r>
            <a:endParaRPr lang="zh-TW" altLang="en-US" sz="2800" dirty="0"/>
          </a:p>
        </p:txBody>
      </p:sp>
      <p:sp>
        <p:nvSpPr>
          <p:cNvPr id="4" name="矩形 3"/>
          <p:cNvSpPr/>
          <p:nvPr/>
        </p:nvSpPr>
        <p:spPr>
          <a:xfrm>
            <a:off x="2392485" y="3535845"/>
            <a:ext cx="3754315" cy="654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Results on Training Data</a:t>
            </a:r>
            <a:endParaRPr lang="zh-TW" altLang="en-US" sz="2800" dirty="0"/>
          </a:p>
        </p:txBody>
      </p:sp>
      <p:cxnSp>
        <p:nvCxnSpPr>
          <p:cNvPr id="6" name="直線單箭頭接點 5"/>
          <p:cNvCxnSpPr>
            <a:stCxn id="4" idx="0"/>
          </p:cNvCxnSpPr>
          <p:nvPr/>
        </p:nvCxnSpPr>
        <p:spPr>
          <a:xfrm flipV="1">
            <a:off x="4269643" y="2790511"/>
            <a:ext cx="721457" cy="745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0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4534705" y="4341996"/>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Larger gradients</a:t>
            </a:r>
            <a:endParaRPr lang="zh-TW" altLang="en-US" sz="2400" dirty="0"/>
          </a:p>
        </p:txBody>
      </p:sp>
      <p:sp>
        <p:nvSpPr>
          <p:cNvPr id="131" name="矩形 130"/>
          <p:cNvSpPr/>
          <p:nvPr/>
        </p:nvSpPr>
        <p:spPr>
          <a:xfrm>
            <a:off x="1002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Almost random</a:t>
            </a:r>
            <a:endParaRPr lang="zh-TW" altLang="en-US" sz="2400" dirty="0"/>
          </a:p>
        </p:txBody>
      </p:sp>
      <p:sp>
        <p:nvSpPr>
          <p:cNvPr id="132" name="矩形 131"/>
          <p:cNvSpPr/>
          <p:nvPr/>
        </p:nvSpPr>
        <p:spPr>
          <a:xfrm>
            <a:off x="4542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Already converge</a:t>
            </a:r>
            <a:endParaRPr lang="zh-TW" altLang="en-US" sz="2400" dirty="0"/>
          </a:p>
        </p:txBody>
      </p:sp>
      <p:sp>
        <p:nvSpPr>
          <p:cNvPr id="133" name="文字方塊 132"/>
          <p:cNvSpPr txBox="1"/>
          <p:nvPr/>
        </p:nvSpPr>
        <p:spPr>
          <a:xfrm>
            <a:off x="6416421" y="6198511"/>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schemeClr val="bg1"/>
                </a:solidFill>
              </a:rPr>
              <a:t>based on random!?</a:t>
            </a:r>
            <a:endParaRPr lang="zh-TW" altLang="en-US" sz="2400" dirty="0">
              <a:solidFill>
                <a:schemeClr val="bg1"/>
              </a:solidFill>
            </a:endParaRPr>
          </a:p>
        </p:txBody>
      </p:sp>
      <p:sp>
        <p:nvSpPr>
          <p:cNvPr id="134" name="矩形 133"/>
          <p:cNvSpPr/>
          <p:nvPr/>
        </p:nvSpPr>
        <p:spPr>
          <a:xfrm>
            <a:off x="1002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slow</a:t>
            </a:r>
            <a:endParaRPr lang="zh-TW" altLang="en-US" sz="2400" dirty="0"/>
          </a:p>
        </p:txBody>
      </p:sp>
      <p:sp>
        <p:nvSpPr>
          <p:cNvPr id="136" name="矩形 135"/>
          <p:cNvSpPr/>
          <p:nvPr/>
        </p:nvSpPr>
        <p:spPr>
          <a:xfrm>
            <a:off x="4537996"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fast</a:t>
            </a:r>
            <a:endParaRPr lang="zh-TW" altLang="en-US" sz="2400" dirty="0"/>
          </a:p>
        </p:txBody>
      </p:sp>
      <p:sp>
        <p:nvSpPr>
          <p:cNvPr id="137" name="矩形 136"/>
          <p:cNvSpPr/>
          <p:nvPr/>
        </p:nvSpPr>
        <p:spPr>
          <a:xfrm>
            <a:off x="2896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4221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6255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1713203"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6642036"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6751352"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6618152"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781591" y="22672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1787409" y="16969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nvGraphicFramePr>
        <p:xfrm>
          <a:off x="1800108" y="1601689"/>
          <a:ext cx="325438" cy="461962"/>
        </p:xfrm>
        <a:graphic>
          <a:graphicData uri="http://schemas.openxmlformats.org/presentationml/2006/ole">
            <mc:AlternateContent xmlns:mc="http://schemas.openxmlformats.org/markup-compatibility/2006">
              <mc:Choice xmlns:v="urn:schemas-microsoft-com:vml" Requires="v">
                <p:oleObj spid="_x0000_s14338"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1800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nvGraphicFramePr>
        <p:xfrm>
          <a:off x="1805404" y="2184418"/>
          <a:ext cx="352425" cy="461963"/>
        </p:xfrm>
        <a:graphic>
          <a:graphicData uri="http://schemas.openxmlformats.org/presentationml/2006/ole">
            <mc:AlternateContent xmlns:mc="http://schemas.openxmlformats.org/markup-compatibility/2006">
              <mc:Choice xmlns:v="urn:schemas-microsoft-com:vml" Requires="v">
                <p:oleObj spid="_x0000_s14339"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1805404" y="218441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993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2995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2984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2981378"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1791116" y="36650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nvGraphicFramePr>
        <p:xfrm>
          <a:off x="1788000" y="3568771"/>
          <a:ext cx="407988" cy="488950"/>
        </p:xfrm>
        <a:graphic>
          <a:graphicData uri="http://schemas.openxmlformats.org/presentationml/2006/ole">
            <mc:AlternateContent xmlns:mc="http://schemas.openxmlformats.org/markup-compatibility/2006">
              <mc:Choice xmlns:v="urn:schemas-microsoft-com:vml" Requires="v">
                <p:oleObj spid="_x0000_s14340"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1788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1667048" y="29499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4308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4311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4299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4296940"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6331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6333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6340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6337696" y="295033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4881023" y="147435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4898646" y="22598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4910826" y="351614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3567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3567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3558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3569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3567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3567574"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3569916"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3558283"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3558283"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2134016" y="182001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2130309"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2130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2157829"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2124491" y="243871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2124491" y="243871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2195988" y="182001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2169619"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2169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7328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5591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5591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5582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5594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5591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5591673"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5594015"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5582382"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5582382"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002763" y="4327556"/>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Tree>
    <p:extLst>
      <p:ext uri="{BB962C8B-B14F-4D97-AF65-F5344CB8AC3E}">
        <p14:creationId xmlns:p14="http://schemas.microsoft.com/office/powerpoint/2010/main" val="176397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61" name="矩形 60"/>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15362" name="方程式" r:id="rId3" imgW="152280" imgH="215640" progId="Equation.3">
                  <p:embed/>
                </p:oleObj>
              </mc:Choice>
              <mc:Fallback>
                <p:oleObj name="方程式" r:id="rId3" imgW="152280" imgH="215640" progId="Equation.3">
                  <p:embed/>
                  <p:pic>
                    <p:nvPicPr>
                      <p:cNvPr id="70" name="Object 12"/>
                      <p:cNvPicPr>
                        <a:picLocks noChangeAspect="1" noChangeArrowheads="1"/>
                      </p:cNvPicPr>
                      <p:nvPr/>
                    </p:nvPicPr>
                    <p:blipFill>
                      <a:blip r:embed="rId4"/>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15363" name="方程式" r:id="rId5" imgW="164880" imgH="215640" progId="Equation.3">
                  <p:embed/>
                </p:oleObj>
              </mc:Choice>
              <mc:Fallback>
                <p:oleObj name="方程式" r:id="rId5" imgW="164880" imgH="215640" progId="Equation.3">
                  <p:embed/>
                  <p:pic>
                    <p:nvPicPr>
                      <p:cNvPr id="71" name="Object 12"/>
                      <p:cNvPicPr>
                        <a:picLocks noChangeAspect="1" noChangeArrowheads="1"/>
                      </p:cNvPicPr>
                      <p:nvPr/>
                    </p:nvPicPr>
                    <p:blipFill>
                      <a:blip r:embed="rId6"/>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15364" name="方程式" r:id="rId7" imgW="190440" imgH="228600" progId="Equation.3">
                  <p:embed/>
                </p:oleObj>
              </mc:Choice>
              <mc:Fallback>
                <p:oleObj name="方程式" r:id="rId7" imgW="190440" imgH="228600" progId="Equation.3">
                  <p:embed/>
                  <p:pic>
                    <p:nvPicPr>
                      <p:cNvPr id="77" name="Object 12"/>
                      <p:cNvPicPr>
                        <a:picLocks noChangeAspect="1" noChangeArrowheads="1"/>
                      </p:cNvPicPr>
                      <p:nvPr/>
                    </p:nvPicPr>
                    <p:blipFill>
                      <a:blip r:embed="rId8"/>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6244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7948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7191833" y="3411153"/>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956966" y="5414929"/>
            <a:ext cx="5918325" cy="461665"/>
          </a:xfrm>
          <a:prstGeom prst="rect">
            <a:avLst/>
          </a:prstGeom>
          <a:noFill/>
        </p:spPr>
        <p:txBody>
          <a:bodyPr wrap="square" rtlCol="0">
            <a:spAutoFit/>
          </a:bodyPr>
          <a:lstStyle/>
          <a:p>
            <a:r>
              <a:rPr lang="en-US" altLang="zh-TW" sz="2400" dirty="0"/>
              <a:t>Intuitive way to compute the derivatives …</a:t>
            </a:r>
            <a:endParaRPr lang="zh-TW" altLang="en-US" sz="2400" dirty="0"/>
          </a:p>
        </p:txBody>
      </p:sp>
      <mc:AlternateContent xmlns:mc="http://schemas.openxmlformats.org/markup-compatibility/2006" xmlns:a14="http://schemas.microsoft.com/office/drawing/2010/main">
        <mc:Choice Requires="a14">
          <p:sp>
            <p:nvSpPr>
              <p:cNvPr id="135" name="文字方塊 134"/>
              <p:cNvSpPr txBox="1"/>
              <p:nvPr/>
            </p:nvSpPr>
            <p:spPr>
              <a:xfrm>
                <a:off x="6304412"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7029184" y="3813315"/>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7318726"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4259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143046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9092" y="0"/>
            <a:ext cx="9800453" cy="1325563"/>
          </a:xfrm>
        </p:spPr>
        <p:txBody>
          <a:bodyPr/>
          <a:lstStyle/>
          <a:p>
            <a:r>
              <a:rPr lang="en-US" altLang="zh-TW" dirty="0"/>
              <a:t>Deep learning attracts lots of attention.</a:t>
            </a:r>
            <a:endParaRPr lang="zh-TW" altLang="en-US" dirty="0"/>
          </a:p>
        </p:txBody>
      </p:sp>
      <p:sp>
        <p:nvSpPr>
          <p:cNvPr id="3" name="內容版面配置區 2"/>
          <p:cNvSpPr>
            <a:spLocks noGrp="1"/>
          </p:cNvSpPr>
          <p:nvPr>
            <p:ph idx="1"/>
          </p:nvPr>
        </p:nvSpPr>
        <p:spPr>
          <a:xfrm>
            <a:off x="245591" y="1825625"/>
            <a:ext cx="8898409" cy="4351338"/>
          </a:xfrm>
        </p:spPr>
        <p:txBody>
          <a:bodyPr/>
          <a:lstStyle/>
          <a:p>
            <a:r>
              <a:rPr lang="en-US" altLang="zh-TW" dirty="0"/>
              <a:t>I believe you have seen lots of exciting results before.</a:t>
            </a:r>
            <a:endParaRPr lang="zh-TW" altLang="en-US" dirty="0"/>
          </a:p>
          <a:p>
            <a:endParaRPr lang="zh-TW" altLang="en-US" dirty="0"/>
          </a:p>
        </p:txBody>
      </p:sp>
      <p:pic>
        <p:nvPicPr>
          <p:cNvPr id="82946" name="Picture 2" descr="Deep learning trends at Google. Source: SIGMOD/Jeff D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602" y="2775281"/>
            <a:ext cx="5844812" cy="34016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17639" y="6206460"/>
            <a:ext cx="7125649" cy="369332"/>
          </a:xfrm>
          <a:prstGeom prst="rect">
            <a:avLst/>
          </a:prstGeom>
        </p:spPr>
        <p:txBody>
          <a:bodyPr wrap="square">
            <a:spAutoFit/>
          </a:bodyPr>
          <a:lstStyle/>
          <a:p>
            <a:pPr algn="ctr"/>
            <a:r>
              <a:rPr lang="en-US" altLang="zh-TW" dirty="0">
                <a:solidFill>
                  <a:srgbClr val="000000"/>
                </a:solidFill>
                <a:latin typeface="arial" panose="020B0604020202020204" pitchFamily="34" charset="0"/>
              </a:rPr>
              <a:t>Deep learning trends at Google. Source: SIGMOD 2016/Jeff Dean</a:t>
            </a:r>
            <a:endParaRPr lang="zh-TW" altLang="en-US" dirty="0"/>
          </a:p>
        </p:txBody>
      </p:sp>
    </p:spTree>
    <p:extLst>
      <p:ext uri="{BB962C8B-B14F-4D97-AF65-F5344CB8AC3E}">
        <p14:creationId xmlns:p14="http://schemas.microsoft.com/office/powerpoint/2010/main" val="18478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sp>
        <p:nvSpPr>
          <p:cNvPr id="3" name="內容版面配置區 2"/>
          <p:cNvSpPr>
            <a:spLocks noGrp="1"/>
          </p:cNvSpPr>
          <p:nvPr>
            <p:ph idx="1"/>
          </p:nvPr>
        </p:nvSpPr>
        <p:spPr/>
        <p:txBody>
          <a:bodyPr/>
          <a:lstStyle/>
          <a:p>
            <a:r>
              <a:rPr lang="en-US" altLang="zh-TW" dirty="0"/>
              <a:t>Rectified Linear Unit (</a:t>
            </a:r>
            <a:r>
              <a:rPr lang="en-US" altLang="zh-TW" dirty="0" err="1"/>
              <a:t>ReLU</a:t>
            </a:r>
            <a:r>
              <a:rPr lang="en-US" altLang="zh-TW" dirty="0"/>
              <a:t>)</a:t>
            </a:r>
          </a:p>
        </p:txBody>
      </p:sp>
      <p:sp>
        <p:nvSpPr>
          <p:cNvPr id="24" name="文字方塊 23"/>
          <p:cNvSpPr txBox="1"/>
          <p:nvPr/>
        </p:nvSpPr>
        <p:spPr>
          <a:xfrm>
            <a:off x="4769867" y="2393162"/>
            <a:ext cx="3314700" cy="523220"/>
          </a:xfrm>
          <a:prstGeom prst="rect">
            <a:avLst/>
          </a:prstGeom>
          <a:noFill/>
        </p:spPr>
        <p:txBody>
          <a:bodyPr wrap="square" rtlCol="0">
            <a:spAutoFit/>
          </a:bodyPr>
          <a:lstStyle/>
          <a:p>
            <a:r>
              <a:rPr lang="en-US" altLang="zh-TW" sz="2800" b="1" i="1" u="sng" dirty="0"/>
              <a:t>Reason:</a:t>
            </a:r>
            <a:endParaRPr lang="zh-TW" altLang="en-US" sz="2800" b="1" i="1" u="sng" dirty="0"/>
          </a:p>
        </p:txBody>
      </p:sp>
      <p:sp>
        <p:nvSpPr>
          <p:cNvPr id="27" name="文字方塊 26"/>
          <p:cNvSpPr txBox="1"/>
          <p:nvPr/>
        </p:nvSpPr>
        <p:spPr>
          <a:xfrm>
            <a:off x="5104958" y="2966483"/>
            <a:ext cx="3314700" cy="523220"/>
          </a:xfrm>
          <a:prstGeom prst="rect">
            <a:avLst/>
          </a:prstGeom>
          <a:noFill/>
        </p:spPr>
        <p:txBody>
          <a:bodyPr wrap="square" rtlCol="0">
            <a:spAutoFit/>
          </a:bodyPr>
          <a:lstStyle/>
          <a:p>
            <a:r>
              <a:rPr lang="en-US" altLang="zh-TW" sz="2800" dirty="0"/>
              <a:t>1. Fast to compute</a:t>
            </a:r>
            <a:endParaRPr lang="zh-TW" altLang="en-US" sz="2800" dirty="0"/>
          </a:p>
        </p:txBody>
      </p:sp>
      <p:sp>
        <p:nvSpPr>
          <p:cNvPr id="28" name="文字方塊 27"/>
          <p:cNvSpPr txBox="1"/>
          <p:nvPr/>
        </p:nvSpPr>
        <p:spPr>
          <a:xfrm>
            <a:off x="5119099" y="3604415"/>
            <a:ext cx="3314700" cy="523220"/>
          </a:xfrm>
          <a:prstGeom prst="rect">
            <a:avLst/>
          </a:prstGeom>
          <a:noFill/>
        </p:spPr>
        <p:txBody>
          <a:bodyPr wrap="square" rtlCol="0">
            <a:spAutoFit/>
          </a:bodyPr>
          <a:lstStyle/>
          <a:p>
            <a:r>
              <a:rPr lang="en-US" altLang="zh-TW" sz="2800" dirty="0"/>
              <a:t>2. Biological reason</a:t>
            </a:r>
            <a:endParaRPr lang="zh-TW" altLang="en-US" sz="2800" dirty="0"/>
          </a:p>
        </p:txBody>
      </p:sp>
      <p:sp>
        <p:nvSpPr>
          <p:cNvPr id="29" name="文字方塊 28"/>
          <p:cNvSpPr txBox="1"/>
          <p:nvPr/>
        </p:nvSpPr>
        <p:spPr>
          <a:xfrm>
            <a:off x="5119099" y="4238900"/>
            <a:ext cx="3314700" cy="954107"/>
          </a:xfrm>
          <a:prstGeom prst="rect">
            <a:avLst/>
          </a:prstGeom>
          <a:noFill/>
        </p:spPr>
        <p:txBody>
          <a:bodyPr wrap="square" rtlCol="0">
            <a:spAutoFit/>
          </a:bodyPr>
          <a:lstStyle/>
          <a:p>
            <a:r>
              <a:rPr lang="en-US" altLang="zh-TW" sz="2800" dirty="0"/>
              <a:t>3. Infinite sigmoid with different biases</a:t>
            </a:r>
            <a:endParaRPr lang="zh-TW" altLang="en-US" sz="2800" dirty="0"/>
          </a:p>
        </p:txBody>
      </p:sp>
      <p:sp>
        <p:nvSpPr>
          <p:cNvPr id="30" name="文字方塊 29"/>
          <p:cNvSpPr txBox="1"/>
          <p:nvPr/>
        </p:nvSpPr>
        <p:spPr>
          <a:xfrm>
            <a:off x="5119099" y="5250566"/>
            <a:ext cx="3314700" cy="954107"/>
          </a:xfrm>
          <a:prstGeom prst="rect">
            <a:avLst/>
          </a:prstGeom>
          <a:noFill/>
        </p:spPr>
        <p:txBody>
          <a:bodyPr wrap="square" rtlCol="0">
            <a:spAutoFit/>
          </a:bodyPr>
          <a:lstStyle/>
          <a:p>
            <a:r>
              <a:rPr lang="en-US" altLang="zh-TW" sz="2800" dirty="0"/>
              <a:t>4. Vanishing gradient problem</a:t>
            </a:r>
            <a:endParaRPr lang="zh-TW" altLang="en-US" sz="2800" dirty="0"/>
          </a:p>
        </p:txBody>
      </p:sp>
      <p:grpSp>
        <p:nvGrpSpPr>
          <p:cNvPr id="20" name="群組 19"/>
          <p:cNvGrpSpPr/>
          <p:nvPr/>
        </p:nvGrpSpPr>
        <p:grpSpPr>
          <a:xfrm>
            <a:off x="1181227" y="2749476"/>
            <a:ext cx="3103710" cy="2809363"/>
            <a:chOff x="1054530" y="3434696"/>
            <a:chExt cx="3103710" cy="2809363"/>
          </a:xfrm>
        </p:grpSpPr>
        <p:grpSp>
          <p:nvGrpSpPr>
            <p:cNvPr id="21" name="群組 20"/>
            <p:cNvGrpSpPr/>
            <p:nvPr/>
          </p:nvGrpSpPr>
          <p:grpSpPr>
            <a:xfrm>
              <a:off x="1448290" y="3434696"/>
              <a:ext cx="2709950" cy="2809363"/>
              <a:chOff x="6200673" y="3815455"/>
              <a:chExt cx="2709950" cy="2809363"/>
            </a:xfrm>
          </p:grpSpPr>
          <p:cxnSp>
            <p:nvCxnSpPr>
              <p:cNvPr id="25"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33"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4" name="矩形 3"/>
          <p:cNvSpPr/>
          <p:nvPr/>
        </p:nvSpPr>
        <p:spPr>
          <a:xfrm>
            <a:off x="1450015" y="5602602"/>
            <a:ext cx="2672655" cy="369332"/>
          </a:xfrm>
          <a:prstGeom prst="rect">
            <a:avLst/>
          </a:prstGeom>
        </p:spPr>
        <p:txBody>
          <a:bodyPr wrap="none">
            <a:spAutoFit/>
          </a:bodyPr>
          <a:lstStyle/>
          <a:p>
            <a:r>
              <a:rPr lang="en-US" altLang="zh-TW" dirty="0">
                <a:solidFill>
                  <a:srgbClr val="0000FF"/>
                </a:solidFill>
              </a:rPr>
              <a:t>[Xavier </a:t>
            </a:r>
            <a:r>
              <a:rPr lang="en-US" altLang="zh-TW" dirty="0" err="1">
                <a:solidFill>
                  <a:srgbClr val="0000FF"/>
                </a:solidFill>
              </a:rPr>
              <a:t>Glorot</a:t>
            </a:r>
            <a:r>
              <a:rPr lang="en-US" altLang="zh-TW" dirty="0">
                <a:solidFill>
                  <a:srgbClr val="0000FF"/>
                </a:solidFill>
              </a:rPr>
              <a:t>, AISTATS’11]</a:t>
            </a:r>
            <a:endParaRPr lang="zh-TW" altLang="en-US" dirty="0">
              <a:solidFill>
                <a:srgbClr val="0000FF"/>
              </a:solidFill>
            </a:endParaRPr>
          </a:p>
        </p:txBody>
      </p:sp>
      <p:sp>
        <p:nvSpPr>
          <p:cNvPr id="5" name="矩形 4"/>
          <p:cNvSpPr/>
          <p:nvPr/>
        </p:nvSpPr>
        <p:spPr>
          <a:xfrm>
            <a:off x="5104958" y="5249443"/>
            <a:ext cx="3314700" cy="96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462590" y="5835579"/>
            <a:ext cx="2690288" cy="369332"/>
          </a:xfrm>
          <a:prstGeom prst="rect">
            <a:avLst/>
          </a:prstGeom>
        </p:spPr>
        <p:txBody>
          <a:bodyPr wrap="none">
            <a:spAutoFit/>
          </a:bodyPr>
          <a:lstStyle/>
          <a:p>
            <a:r>
              <a:rPr lang="en-US" altLang="zh-TW" dirty="0">
                <a:solidFill>
                  <a:srgbClr val="0000FF"/>
                </a:solidFill>
              </a:rPr>
              <a:t>[Andrew L. Maas, ICML’13]</a:t>
            </a:r>
            <a:endParaRPr lang="zh-TW" altLang="en-US" dirty="0">
              <a:solidFill>
                <a:srgbClr val="0000FF"/>
              </a:solidFill>
            </a:endParaRPr>
          </a:p>
        </p:txBody>
      </p:sp>
      <p:sp>
        <p:nvSpPr>
          <p:cNvPr id="37" name="矩形 36"/>
          <p:cNvSpPr/>
          <p:nvPr/>
        </p:nvSpPr>
        <p:spPr>
          <a:xfrm>
            <a:off x="1462590" y="6097270"/>
            <a:ext cx="2263440" cy="369332"/>
          </a:xfrm>
          <a:prstGeom prst="rect">
            <a:avLst/>
          </a:prstGeom>
        </p:spPr>
        <p:txBody>
          <a:bodyPr wrap="none">
            <a:spAutoFit/>
          </a:bodyPr>
          <a:lstStyle/>
          <a:p>
            <a:r>
              <a:rPr lang="en-US" altLang="zh-TW" dirty="0">
                <a:solidFill>
                  <a:srgbClr val="0000FF"/>
                </a:solidFill>
              </a:rPr>
              <a:t>[Kaiming He, arXiv’15]</a:t>
            </a:r>
            <a:endParaRPr lang="zh-TW" altLang="en-US" dirty="0">
              <a:solidFill>
                <a:srgbClr val="0000FF"/>
              </a:solidFill>
            </a:endParaRPr>
          </a:p>
        </p:txBody>
      </p:sp>
    </p:spTree>
    <p:extLst>
      <p:ext uri="{BB962C8B-B14F-4D97-AF65-F5344CB8AC3E}">
        <p14:creationId xmlns:p14="http://schemas.microsoft.com/office/powerpoint/2010/main" val="31435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16386"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16387"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2884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16388"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16389"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5282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5321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3448670" y="454013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3468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3451012" y="245700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3448670" y="245700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3451012" y="348245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3458827"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3458827"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1301564" y="348602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1324447" y="460897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856622" y="245700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856622" y="245700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895784" y="360633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895784" y="438490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874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1324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1301564"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3448670" y="349856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3448670" y="245700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3464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3458827"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3468118"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922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3147047" y="437676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929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3154002" y="543816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5381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605967" y="435467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5337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561954" y="224711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3271873" y="4581583"/>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4" name="文字方塊 173"/>
          <p:cNvSpPr txBox="1"/>
          <p:nvPr/>
        </p:nvSpPr>
        <p:spPr>
          <a:xfrm>
            <a:off x="3264971" y="5679829"/>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5" name="文字方塊 174"/>
          <p:cNvSpPr txBox="1"/>
          <p:nvPr/>
        </p:nvSpPr>
        <p:spPr>
          <a:xfrm>
            <a:off x="5732988" y="198446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6" name="文字方塊 175"/>
          <p:cNvSpPr txBox="1"/>
          <p:nvPr/>
        </p:nvSpPr>
        <p:spPr>
          <a:xfrm>
            <a:off x="5742701" y="401020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grpSp>
        <p:nvGrpSpPr>
          <p:cNvPr id="76" name="群組 75"/>
          <p:cNvGrpSpPr/>
          <p:nvPr/>
        </p:nvGrpSpPr>
        <p:grpSpPr>
          <a:xfrm>
            <a:off x="6275254" y="19180"/>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19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17410"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17411"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17412"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17413"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523925" y="1501737"/>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 Thinner linear network</a:t>
            </a:r>
            <a:endParaRPr lang="zh-TW" altLang="en-US" sz="2800" dirty="0"/>
          </a:p>
        </p:txBody>
      </p:sp>
      <p:cxnSp>
        <p:nvCxnSpPr>
          <p:cNvPr id="6" name="直線接點 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1544169" y="4910176"/>
            <a:ext cx="2862430"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800" dirty="0"/>
              <a:t>Do not have smaller gradients</a:t>
            </a:r>
            <a:endParaRPr lang="zh-TW" altLang="en-US" sz="2800" dirty="0"/>
          </a:p>
        </p:txBody>
      </p:sp>
      <p:grpSp>
        <p:nvGrpSpPr>
          <p:cNvPr id="45" name="群組 44"/>
          <p:cNvGrpSpPr/>
          <p:nvPr/>
        </p:nvGrpSpPr>
        <p:grpSpPr>
          <a:xfrm>
            <a:off x="6275254" y="19180"/>
            <a:ext cx="2709950" cy="2809363"/>
            <a:chOff x="6200673" y="3815455"/>
            <a:chExt cx="2709950" cy="2809363"/>
          </a:xfrm>
        </p:grpSpPr>
        <p:cxnSp>
          <p:nvCxnSpPr>
            <p:cNvPr id="46" name="直線單箭頭接點 45"/>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4" name="直線接點 53"/>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92046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r>
              <a:rPr lang="en-US" altLang="zh-TW" dirty="0"/>
              <a:t> - variant</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4" name="群組 3"/>
          <p:cNvGrpSpPr/>
          <p:nvPr/>
        </p:nvGrpSpPr>
        <p:grpSpPr>
          <a:xfrm>
            <a:off x="1099159" y="2138130"/>
            <a:ext cx="3065937" cy="3267845"/>
            <a:chOff x="7326642" y="417698"/>
            <a:chExt cx="3065937" cy="3267845"/>
          </a:xfrm>
        </p:grpSpPr>
        <p:grpSp>
          <p:nvGrpSpPr>
            <p:cNvPr id="5" name="群組 4"/>
            <p:cNvGrpSpPr/>
            <p:nvPr/>
          </p:nvGrpSpPr>
          <p:grpSpPr>
            <a:xfrm>
              <a:off x="7326642" y="876180"/>
              <a:ext cx="3065937" cy="2809363"/>
              <a:chOff x="5844686" y="3815455"/>
              <a:chExt cx="3065937" cy="2809363"/>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1" name="直線接點 10"/>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844686" y="6082863"/>
                    <a:ext cx="13747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=0.01</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 name="文字方塊 5"/>
                <p:cNvSpPr txBox="1"/>
                <p:nvPr/>
              </p:nvSpPr>
              <p:spPr>
                <a:xfrm>
                  <a:off x="7926576" y="417698"/>
                  <a:ext cx="19864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𝐿</m:t>
                        </m:r>
                        <m:r>
                          <a:rPr lang="en-US" altLang="zh-TW" sz="2800" b="0" i="1" smtClean="0">
                            <a:latin typeface="Cambria Math" panose="02040503050406030204" pitchFamily="18" charset="0"/>
                          </a:rPr>
                          <m:t>𝑒𝑎𝑘𝑦</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p:cNvGrpSpPr/>
          <p:nvPr/>
        </p:nvGrpSpPr>
        <p:grpSpPr>
          <a:xfrm>
            <a:off x="4925769" y="2168302"/>
            <a:ext cx="3053828" cy="3328700"/>
            <a:chOff x="7434636" y="356843"/>
            <a:chExt cx="3053828" cy="3328700"/>
          </a:xfrm>
        </p:grpSpPr>
        <p:grpSp>
          <p:nvGrpSpPr>
            <p:cNvPr id="16" name="群組 15"/>
            <p:cNvGrpSpPr/>
            <p:nvPr/>
          </p:nvGrpSpPr>
          <p:grpSpPr>
            <a:xfrm>
              <a:off x="7434636" y="876180"/>
              <a:ext cx="2957943" cy="2809363"/>
              <a:chOff x="5952680" y="3815455"/>
              <a:chExt cx="2957943" cy="2809363"/>
            </a:xfrm>
          </p:grpSpPr>
          <p:cxnSp>
            <p:nvCxnSpPr>
              <p:cNvPr id="18" name="直線單箭頭接點 1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952680" y="6055863"/>
                    <a:ext cx="986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p:cNvSpPr txBox="1"/>
                <p:nvPr/>
              </p:nvSpPr>
              <p:spPr>
                <a:xfrm>
                  <a:off x="7599083" y="356843"/>
                  <a:ext cx="28893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𝑃</m:t>
                        </m:r>
                        <m:r>
                          <a:rPr lang="en-US" altLang="zh-TW" sz="2800" b="0" i="1" smtClean="0">
                            <a:latin typeface="Cambria Math" panose="02040503050406030204" pitchFamily="18" charset="0"/>
                          </a:rPr>
                          <m:t>𝑎𝑟𝑎𝑚𝑒𝑡𝑟𝑖𝑐</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p:cNvSpPr txBox="1"/>
          <p:nvPr/>
        </p:nvSpPr>
        <p:spPr>
          <a:xfrm>
            <a:off x="5090216" y="5758281"/>
            <a:ext cx="272233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l-GR" altLang="zh-TW" sz="2400" dirty="0"/>
              <a:t>α</a:t>
            </a:r>
            <a:r>
              <a:rPr lang="en-US" altLang="zh-TW" sz="2400" dirty="0"/>
              <a:t> also learned by gradient descent</a:t>
            </a:r>
            <a:endParaRPr lang="zh-TW" altLang="en-US" sz="2400" dirty="0"/>
          </a:p>
        </p:txBody>
      </p:sp>
    </p:spTree>
    <p:extLst>
      <p:ext uri="{BB962C8B-B14F-4D97-AF65-F5344CB8AC3E}">
        <p14:creationId xmlns:p14="http://schemas.microsoft.com/office/powerpoint/2010/main" val="33416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6" name="橢圓 225"/>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7" name="橢圓 226"/>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0" name="矩形 139"/>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5" name="橢圓 224"/>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4" name="橢圓 223"/>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3" name="矩形 142"/>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1" name="矩形 14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9" name="矩形 138"/>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endParaRPr lang="zh-TW" altLang="en-US" sz="1800" dirty="0">
              <a:solidFill>
                <a:srgbClr val="0000FF"/>
              </a:solidFill>
            </a:endParaRPr>
          </a:p>
          <a:p>
            <a:endParaRPr lang="en-US" altLang="zh-TW" dirty="0"/>
          </a:p>
        </p:txBody>
      </p:sp>
      <p:sp>
        <p:nvSpPr>
          <p:cNvPr id="8" name="橢圓 7"/>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75" name="群組 74"/>
          <p:cNvGrpSpPr/>
          <p:nvPr/>
        </p:nvGrpSpPr>
        <p:grpSpPr>
          <a:xfrm>
            <a:off x="529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18434" name="方程式" r:id="rId4" imgW="152280" imgH="215640" progId="Equation.3">
                    <p:embed/>
                  </p:oleObj>
                </mc:Choice>
                <mc:Fallback>
                  <p:oleObj name="方程式" r:id="rId4" imgW="152280" imgH="215640" progId="Equation.3">
                    <p:embed/>
                    <p:pic>
                      <p:nvPicPr>
                        <p:cNvPr id="31" name="Object 12"/>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531452" y="4238061"/>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2"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18435" name="方程式" r:id="rId6" imgW="164880" imgH="215640" progId="Equation.3">
                    <p:embed/>
                  </p:oleObj>
                </mc:Choice>
                <mc:Fallback>
                  <p:oleObj name="方程式" r:id="rId6" imgW="164880" imgH="215640" progId="Equation.3">
                    <p:embed/>
                    <p:pic>
                      <p:nvPicPr>
                        <p:cNvPr id="32" name="Object 12"/>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52" name="橢圓 51"/>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85" name="群組 84"/>
          <p:cNvGrpSpPr/>
          <p:nvPr/>
        </p:nvGrpSpPr>
        <p:grpSpPr>
          <a:xfrm>
            <a:off x="1977455" y="2531732"/>
            <a:ext cx="926032" cy="523220"/>
            <a:chOff x="3518823" y="2481252"/>
            <a:chExt cx="926032" cy="523220"/>
          </a:xfrm>
        </p:grpSpPr>
        <p:grpSp>
          <p:nvGrpSpPr>
            <p:cNvPr id="36" name="群組 35"/>
            <p:cNvGrpSpPr/>
            <p:nvPr/>
          </p:nvGrpSpPr>
          <p:grpSpPr>
            <a:xfrm>
              <a:off x="3518823" y="2481252"/>
              <a:ext cx="311569" cy="523220"/>
              <a:chOff x="3518823" y="2481252"/>
              <a:chExt cx="311569" cy="523220"/>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文字方塊 1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0" name="文字方塊 79"/>
                <p:cNvSpPr txBox="1"/>
                <p:nvPr/>
              </p:nvSpPr>
              <p:spPr>
                <a:xfrm>
                  <a:off x="4206008" y="2571873"/>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5</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1988987" y="3397713"/>
            <a:ext cx="926169" cy="523220"/>
            <a:chOff x="3518823" y="2481252"/>
            <a:chExt cx="926169" cy="523220"/>
          </a:xfrm>
        </p:grpSpPr>
        <p:grpSp>
          <p:nvGrpSpPr>
            <p:cNvPr id="87" name="群組 86"/>
            <p:cNvGrpSpPr/>
            <p:nvPr/>
          </p:nvGrpSpPr>
          <p:grpSpPr>
            <a:xfrm>
              <a:off x="3518823" y="2481252"/>
              <a:ext cx="311569" cy="523220"/>
              <a:chOff x="3518823" y="2481252"/>
              <a:chExt cx="311569" cy="523220"/>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1" name="文字方塊 9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8" name="文字方塊 87"/>
                <p:cNvSpPr txBox="1"/>
                <p:nvPr/>
              </p:nvSpPr>
              <p:spPr>
                <a:xfrm>
                  <a:off x="4206145" y="2546534"/>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7</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1987968" y="4263694"/>
            <a:ext cx="1155650" cy="523220"/>
            <a:chOff x="3518823" y="2481252"/>
            <a:chExt cx="1155650" cy="523220"/>
          </a:xfrm>
        </p:grpSpPr>
        <p:grpSp>
          <p:nvGrpSpPr>
            <p:cNvPr id="93" name="群組 92"/>
            <p:cNvGrpSpPr/>
            <p:nvPr/>
          </p:nvGrpSpPr>
          <p:grpSpPr>
            <a:xfrm>
              <a:off x="3518823" y="2481252"/>
              <a:ext cx="311569" cy="523220"/>
              <a:chOff x="3518823" y="2481252"/>
              <a:chExt cx="311569" cy="523220"/>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文字方塊 96"/>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p:cNvSpPr txBox="1"/>
                <p:nvPr/>
              </p:nvSpPr>
              <p:spPr>
                <a:xfrm>
                  <a:off x="4206396" y="2533432"/>
                  <a:ext cx="46807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98" name="群組 97"/>
          <p:cNvGrpSpPr/>
          <p:nvPr/>
        </p:nvGrpSpPr>
        <p:grpSpPr>
          <a:xfrm>
            <a:off x="1986148" y="5205858"/>
            <a:ext cx="926032" cy="523220"/>
            <a:chOff x="3518823" y="2481252"/>
            <a:chExt cx="926032" cy="523220"/>
          </a:xfrm>
        </p:grpSpPr>
        <p:grpSp>
          <p:nvGrpSpPr>
            <p:cNvPr id="99" name="群組 98"/>
            <p:cNvGrpSpPr/>
            <p:nvPr/>
          </p:nvGrpSpPr>
          <p:grpSpPr>
            <a:xfrm>
              <a:off x="3518823" y="2481252"/>
              <a:ext cx="311569" cy="523220"/>
              <a:chOff x="3518823" y="2481252"/>
              <a:chExt cx="311569" cy="523220"/>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3" name="文字方塊 10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00" name="文字方塊 99"/>
                <p:cNvSpPr txBox="1"/>
                <p:nvPr/>
              </p:nvSpPr>
              <p:spPr>
                <a:xfrm>
                  <a:off x="4206008" y="2545696"/>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文字方塊 103"/>
              <p:cNvSpPr txBox="1"/>
              <p:nvPr/>
            </p:nvSpPr>
            <p:spPr>
              <a:xfrm>
                <a:off x="4545038" y="3036457"/>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7</m:t>
                      </m:r>
                    </m:oMath>
                  </m:oMathPara>
                </a14:m>
                <a:endParaRPr lang="zh-TW" altLang="en-US" sz="2400" dirty="0"/>
              </a:p>
            </p:txBody>
          </p:sp>
        </mc:Choice>
        <mc:Fallback xmlns="">
          <p:sp>
            <p:nvSpPr>
              <p:cNvPr id="104" name="文字方塊 103"/>
              <p:cNvSpPr txBox="1">
                <a:spLocks noRot="1" noChangeAspect="1" noMove="1" noResize="1" noEditPoints="1" noAdjustHandles="1" noChangeArrowheads="1" noChangeShapeType="1" noTextEdit="1"/>
              </p:cNvSpPr>
              <p:nvPr/>
            </p:nvSpPr>
            <p:spPr>
              <a:xfrm>
                <a:off x="4545038" y="3036457"/>
                <a:ext cx="238847" cy="36933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4531978" y="4847629"/>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4531978" y="4847629"/>
                <a:ext cx="238847"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06" name="橢圓 105"/>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107" name="橢圓 106"/>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108" name="群組 107"/>
          <p:cNvGrpSpPr/>
          <p:nvPr/>
        </p:nvGrpSpPr>
        <p:grpSpPr>
          <a:xfrm>
            <a:off x="5813804" y="2531732"/>
            <a:ext cx="862776" cy="523220"/>
            <a:chOff x="3518823" y="2481252"/>
            <a:chExt cx="862776" cy="523220"/>
          </a:xfrm>
        </p:grpSpPr>
        <p:grpSp>
          <p:nvGrpSpPr>
            <p:cNvPr id="109" name="群組 108"/>
            <p:cNvGrpSpPr/>
            <p:nvPr/>
          </p:nvGrpSpPr>
          <p:grpSpPr>
            <a:xfrm>
              <a:off x="3518823" y="2481252"/>
              <a:ext cx="311569" cy="523220"/>
              <a:chOff x="3518823" y="2481252"/>
              <a:chExt cx="311569" cy="523220"/>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3" name="文字方塊 11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1</m:t>
                        </m:r>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5825336" y="3397713"/>
            <a:ext cx="862776" cy="523220"/>
            <a:chOff x="3518823" y="2481252"/>
            <a:chExt cx="862776" cy="523220"/>
          </a:xfrm>
        </p:grpSpPr>
        <p:grpSp>
          <p:nvGrpSpPr>
            <p:cNvPr id="115" name="群組 114"/>
            <p:cNvGrpSpPr/>
            <p:nvPr/>
          </p:nvGrpSpPr>
          <p:grpSpPr>
            <a:xfrm>
              <a:off x="3518823" y="2481252"/>
              <a:ext cx="311569" cy="523220"/>
              <a:chOff x="3518823" y="2481252"/>
              <a:chExt cx="311569" cy="523220"/>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9" name="文字方塊 118"/>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2</m:t>
                        </m:r>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5824317" y="4263694"/>
            <a:ext cx="862776" cy="523220"/>
            <a:chOff x="3518823" y="2481252"/>
            <a:chExt cx="862776" cy="523220"/>
          </a:xfrm>
        </p:grpSpPr>
        <p:grpSp>
          <p:nvGrpSpPr>
            <p:cNvPr id="121" name="群組 120"/>
            <p:cNvGrpSpPr/>
            <p:nvPr/>
          </p:nvGrpSpPr>
          <p:grpSpPr>
            <a:xfrm>
              <a:off x="3518823" y="2481252"/>
              <a:ext cx="311569" cy="523220"/>
              <a:chOff x="3518823" y="2481252"/>
              <a:chExt cx="311569" cy="523220"/>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5" name="文字方塊 124"/>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4</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5822497" y="5205858"/>
            <a:ext cx="877290" cy="523220"/>
            <a:chOff x="3518823" y="2481252"/>
            <a:chExt cx="877290" cy="523220"/>
          </a:xfrm>
        </p:grpSpPr>
        <p:grpSp>
          <p:nvGrpSpPr>
            <p:cNvPr id="127" name="群組 126"/>
            <p:cNvGrpSpPr/>
            <p:nvPr/>
          </p:nvGrpSpPr>
          <p:grpSpPr>
            <a:xfrm>
              <a:off x="3518823" y="2481252"/>
              <a:ext cx="311569" cy="523220"/>
              <a:chOff x="3518823" y="2481252"/>
              <a:chExt cx="311569" cy="523220"/>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1" name="文字方塊 13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8" name="文字方塊 127"/>
                <p:cNvSpPr txBox="1"/>
                <p:nvPr/>
              </p:nvSpPr>
              <p:spPr>
                <a:xfrm>
                  <a:off x="4157266"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3</m:t>
                        </m:r>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文字方塊 131"/>
              <p:cNvSpPr txBox="1"/>
              <p:nvPr/>
            </p:nvSpPr>
            <p:spPr>
              <a:xfrm>
                <a:off x="8407132" y="3064687"/>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2</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8407132" y="3064687"/>
                <a:ext cx="238848" cy="369332"/>
              </a:xfrm>
              <a:prstGeom prst="rect">
                <a:avLst/>
              </a:prstGeom>
              <a:blipFill rotWithShape="0">
                <a:blip r:embed="rId18"/>
                <a:stretch>
                  <a:fillRect l="-23810" r="-26190" b="-31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8410778" y="4878525"/>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4</m:t>
                      </m:r>
                    </m:oMath>
                  </m:oMathPara>
                </a14:m>
                <a:endParaRPr lang="zh-TW" altLang="en-US" sz="2400"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8410778" y="4878525"/>
                <a:ext cx="238848" cy="369332"/>
              </a:xfrm>
              <a:prstGeom prst="rect">
                <a:avLst/>
              </a:prstGeom>
              <a:blipFill rotWithShape="0">
                <a:blip r:embed="rId19"/>
                <a:stretch>
                  <a:fillRect l="-26190" r="-23810" b="-3125"/>
                </a:stretch>
              </a:blipFill>
            </p:spPr>
            <p:txBody>
              <a:bodyPr/>
              <a:lstStyle/>
              <a:p>
                <a:r>
                  <a:rPr lang="zh-TW" altLang="en-US">
                    <a:noFill/>
                  </a:rPr>
                  <a:t> </a:t>
                </a:r>
              </a:p>
            </p:txBody>
          </p:sp>
        </mc:Fallback>
      </mc:AlternateContent>
      <p:cxnSp>
        <p:nvCxnSpPr>
          <p:cNvPr id="144" name="直線單箭頭接點 143"/>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a:endCxn id="11"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4783885" y="2802303"/>
            <a:ext cx="1003733" cy="41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4783885" y="3221123"/>
            <a:ext cx="1026797" cy="434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4783885" y="3221123"/>
            <a:ext cx="1014246" cy="13131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4783885" y="3221123"/>
            <a:ext cx="1023958" cy="22427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4770825" y="2802303"/>
            <a:ext cx="1016793" cy="2229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4770825" y="3668283"/>
            <a:ext cx="1028325" cy="136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4770825" y="5032295"/>
            <a:ext cx="1025486" cy="444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4770825" y="4534265"/>
            <a:ext cx="1027306" cy="498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6676580" y="2780842"/>
            <a:ext cx="638956" cy="442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6699787" y="5049442"/>
            <a:ext cx="623603" cy="405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
        <p:nvSpPr>
          <p:cNvPr id="145" name="矩形 144"/>
          <p:cNvSpPr/>
          <p:nvPr/>
        </p:nvSpPr>
        <p:spPr>
          <a:xfrm>
            <a:off x="1031330" y="5997408"/>
            <a:ext cx="7379448"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You can have more than 2 elements in a group.</a:t>
            </a:r>
          </a:p>
        </p:txBody>
      </p:sp>
      <p:sp>
        <p:nvSpPr>
          <p:cNvPr id="4" name="矩形 3"/>
          <p:cNvSpPr/>
          <p:nvPr/>
        </p:nvSpPr>
        <p:spPr>
          <a:xfrm>
            <a:off x="2474597" y="2539840"/>
            <a:ext cx="1881191" cy="1332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220742" y="2440970"/>
            <a:ext cx="1139669" cy="461665"/>
          </a:xfrm>
          <a:prstGeom prst="rect">
            <a:avLst/>
          </a:prstGeom>
          <a:noFill/>
        </p:spPr>
        <p:txBody>
          <a:bodyPr wrap="square" rtlCol="0">
            <a:spAutoFit/>
          </a:bodyPr>
          <a:lstStyle/>
          <a:p>
            <a:pPr algn="ctr"/>
            <a:r>
              <a:rPr lang="en-US" altLang="zh-TW" sz="2400" dirty="0">
                <a:solidFill>
                  <a:srgbClr val="FF0000"/>
                </a:solidFill>
              </a:rPr>
              <a:t>neuron</a:t>
            </a:r>
            <a:endParaRPr lang="zh-TW" altLang="en-US" sz="2400" dirty="0">
              <a:solidFill>
                <a:srgbClr val="FF0000"/>
              </a:solidFill>
            </a:endParaRPr>
          </a:p>
        </p:txBody>
      </p:sp>
    </p:spTree>
    <p:extLst>
      <p:ext uri="{BB962C8B-B14F-4D97-AF65-F5344CB8AC3E}">
        <p14:creationId xmlns:p14="http://schemas.microsoft.com/office/powerpoint/2010/main" val="419674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226" grpId="0" animBg="1"/>
      <p:bldP spid="227" grpId="0" animBg="1"/>
      <p:bldP spid="140" grpId="0" animBg="1"/>
      <p:bldP spid="225" grpId="0" animBg="1"/>
      <p:bldP spid="224" grpId="0" animBg="1"/>
      <p:bldP spid="143" grpId="0" animBg="1"/>
      <p:bldP spid="141" grpId="0" animBg="1"/>
      <p:bldP spid="139" grpId="0" animBg="1"/>
      <p:bldP spid="8" grpId="0" animBg="1"/>
      <p:bldP spid="35" grpId="0"/>
      <p:bldP spid="52" grpId="0" animBg="1"/>
      <p:bldP spid="104" grpId="0" animBg="1"/>
      <p:bldP spid="105" grpId="0" animBg="1"/>
      <p:bldP spid="106" grpId="0" animBg="1"/>
      <p:bldP spid="107" grpId="0" animBg="1"/>
      <p:bldP spid="132" grpId="0" animBg="1"/>
      <p:bldP spid="133" grpId="0" animBg="1"/>
      <p:bldP spid="145" grpId="0" animBg="1"/>
      <p:bldP spid="4"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nvGraphicFramePr>
                <p:xfrm>
                  <a:off x="639400" y="4069993"/>
                  <a:ext cx="271462" cy="300037"/>
                </p:xfrm>
                <a:graphic>
                  <a:graphicData uri="http://schemas.openxmlformats.org/presentationml/2006/ole">
                    <mc:AlternateContent>
                      <mc:Choice xmlns:v="urn:schemas-microsoft-com:vml" Requires="v">
                        <p:oleObj spid="_x0000_s19458"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nvGraphicFramePr>
                <p:xfrm>
                  <a:off x="686445" y="4653183"/>
                  <a:ext cx="188913" cy="352425"/>
                </p:xfrm>
                <a:graphic>
                  <a:graphicData uri="http://schemas.openxmlformats.org/presentationml/2006/ole">
                    <mc:AlternateContent>
                      <mc:Choice xmlns:v="urn:schemas-microsoft-com:vml" Requires="v">
                        <p:oleObj spid="_x0000_s19459"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5023412" y="251286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5023412" y="2512864"/>
                <a:ext cx="238847" cy="369332"/>
              </a:xfrm>
              <a:prstGeom prst="rect">
                <a:avLst/>
              </a:prstGeom>
              <a:blipFill rotWithShape="0">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1292" y="305066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1292" y="3050669"/>
                <a:ext cx="238848" cy="369332"/>
              </a:xfrm>
              <a:prstGeom prst="rect">
                <a:avLst/>
              </a:prstGeom>
              <a:blipFill rotWithShape="0">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nvGraphicFramePr>
                <p:xfrm>
                  <a:off x="640112" y="4069919"/>
                  <a:ext cx="271462" cy="300037"/>
                </p:xfrm>
                <a:graphic>
                  <a:graphicData uri="http://schemas.openxmlformats.org/presentationml/2006/ole">
                    <mc:AlternateContent>
                      <mc:Choice xmlns:v="urn:schemas-microsoft-com:vml" Requires="v">
                        <p:oleObj spid="_x0000_s19460"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nvGraphicFramePr>
                <p:xfrm>
                  <a:off x="668926" y="4624766"/>
                  <a:ext cx="188912" cy="354013"/>
                </p:xfrm>
                <a:graphic>
                  <a:graphicData uri="http://schemas.openxmlformats.org/presentationml/2006/ole">
                    <mc:AlternateContent>
                      <mc:Choice xmlns:v="urn:schemas-microsoft-com:vml" Requires="v">
                        <p:oleObj spid="_x0000_s19461"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772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281910"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81910"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字方塊 117"/>
              <p:cNvSpPr txBox="1"/>
              <p:nvPr/>
            </p:nvSpPr>
            <p:spPr>
              <a:xfrm>
                <a:off x="6851910" y="5535181"/>
                <a:ext cx="754374"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oMath>
                </a14:m>
                <a:r>
                  <a:rPr lang="en-US" altLang="zh-TW" sz="2400" dirty="0"/>
                  <a:t>0</a:t>
                </a:r>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1910" y="5535181"/>
                <a:ext cx="754374" cy="369332"/>
              </a:xfrm>
              <a:prstGeom prst="rect">
                <a:avLst/>
              </a:prstGeom>
              <a:blipFill rotWithShape="0">
                <a:blip r:embed="rId37"/>
                <a:stretch>
                  <a:fillRect l="-9677" t="-24590" r="-23387" b="-49180"/>
                </a:stretch>
              </a:blipFill>
            </p:spPr>
            <p:txBody>
              <a:bodyPr/>
              <a:lstStyle/>
              <a:p>
                <a:r>
                  <a:rPr lang="zh-TW" altLang="en-US">
                    <a:noFill/>
                  </a:rPr>
                  <a:t> </a:t>
                </a:r>
              </a:p>
            </p:txBody>
          </p:sp>
        </mc:Fallback>
      </mc:AlternateContent>
      <p:sp>
        <p:nvSpPr>
          <p:cNvPr id="77" name="矩形 76"/>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Tree>
    <p:extLst>
      <p:ext uri="{BB962C8B-B14F-4D97-AF65-F5344CB8AC3E}">
        <p14:creationId xmlns:p14="http://schemas.microsoft.com/office/powerpoint/2010/main" val="215193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7" grpId="0"/>
      <p:bldP spid="108" grpId="0"/>
      <p:bldP spid="109" grpId="0"/>
      <p:bldP spid="92" grpId="0"/>
      <p:bldP spid="98" grpId="0"/>
      <p:bldP spid="99" grpId="0"/>
      <p:bldP spid="97" grpId="0"/>
      <p:bldP spid="105" grpId="0"/>
      <p:bldP spid="112" grpId="0"/>
      <p:bldP spid="1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nvGraphicFramePr>
                <p:xfrm>
                  <a:off x="639400" y="4069993"/>
                  <a:ext cx="271462" cy="300037"/>
                </p:xfrm>
                <a:graphic>
                  <a:graphicData uri="http://schemas.openxmlformats.org/presentationml/2006/ole">
                    <mc:AlternateContent>
                      <mc:Choice xmlns:v="urn:schemas-microsoft-com:vml" Requires="v">
                        <p:oleObj spid="_x0000_s20482"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nvGraphicFramePr>
                <p:xfrm>
                  <a:off x="686445" y="4653183"/>
                  <a:ext cx="188913" cy="352425"/>
                </p:xfrm>
                <a:graphic>
                  <a:graphicData uri="http://schemas.openxmlformats.org/presentationml/2006/ole">
                    <mc:AlternateContent>
                      <mc:Choice xmlns:v="urn:schemas-microsoft-com:vml" Requires="v">
                        <p:oleObj spid="_x0000_s20483"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4921562" y="2716760"/>
                <a:ext cx="408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𝑤</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4921562" y="2716760"/>
                <a:ext cx="408252" cy="369332"/>
              </a:xfrm>
              <a:prstGeom prst="rect">
                <a:avLst/>
              </a:prstGeom>
              <a:blipFill rotWithShape="0">
                <a:blip r:embed="rId17"/>
                <a:stretch>
                  <a:fillRect l="-8955" r="-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50673" y="3151524"/>
                <a:ext cx="3382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50673" y="3151524"/>
                <a:ext cx="338298" cy="369332"/>
              </a:xfrm>
              <a:prstGeom prst="rect">
                <a:avLst/>
              </a:prstGeom>
              <a:blipFill rotWithShape="0">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nvGraphicFramePr>
                <p:xfrm>
                  <a:off x="640112" y="4069919"/>
                  <a:ext cx="271462" cy="300037"/>
                </p:xfrm>
                <a:graphic>
                  <a:graphicData uri="http://schemas.openxmlformats.org/presentationml/2006/ole">
                    <mc:AlternateContent>
                      <mc:Choice xmlns:v="urn:schemas-microsoft-com:vml" Requires="v">
                        <p:oleObj spid="_x0000_s20484"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nvGraphicFramePr>
                <p:xfrm>
                  <a:off x="668926" y="4624766"/>
                  <a:ext cx="188912" cy="354013"/>
                </p:xfrm>
                <a:graphic>
                  <a:graphicData uri="http://schemas.openxmlformats.org/presentationml/2006/ole">
                    <mc:AlternateContent>
                      <mc:Choice xmlns:v="urn:schemas-microsoft-com:vml" Requires="v">
                        <p:oleObj spid="_x0000_s20485"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547442"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375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50673" y="5106466"/>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127497" y="6060935"/>
                <a:ext cx="190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127497" y="6060935"/>
                <a:ext cx="1900841" cy="369332"/>
              </a:xfrm>
              <a:prstGeom prst="rect">
                <a:avLst/>
              </a:prstGeom>
              <a:blipFill rotWithShape="0">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5588971" y="3330245"/>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800" dirty="0"/>
              <a:t>Learnable Activation Function</a:t>
            </a:r>
            <a:endParaRPr lang="zh-TW" altLang="en-US" sz="2800" dirty="0"/>
          </a:p>
        </p:txBody>
      </p:sp>
      <p:sp>
        <p:nvSpPr>
          <p:cNvPr id="103" name="矩形 102"/>
          <p:cNvSpPr/>
          <p:nvPr/>
        </p:nvSpPr>
        <p:spPr>
          <a:xfrm>
            <a:off x="3813939" y="765538"/>
            <a:ext cx="36347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t>More than </a:t>
            </a:r>
            <a:r>
              <a:rPr lang="en-US" altLang="zh-TW" sz="2800" dirty="0" err="1"/>
              <a:t>ReLU</a:t>
            </a:r>
            <a:endParaRPr lang="en-US" altLang="zh-TW" sz="2800" dirty="0"/>
          </a:p>
        </p:txBody>
      </p:sp>
    </p:spTree>
    <p:extLst>
      <p:ext uri="{BB962C8B-B14F-4D97-AF65-F5344CB8AC3E}">
        <p14:creationId xmlns:p14="http://schemas.microsoft.com/office/powerpoint/2010/main" val="23770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p>
          <a:p>
            <a:pPr lvl="1"/>
            <a:r>
              <a:rPr lang="en-US" altLang="zh-TW" sz="2800" dirty="0"/>
              <a:t>Activation function in </a:t>
            </a:r>
            <a:r>
              <a:rPr lang="en-US" altLang="zh-TW" sz="2800" dirty="0" err="1"/>
              <a:t>maxout</a:t>
            </a:r>
            <a:r>
              <a:rPr lang="en-US" altLang="zh-TW" sz="2800" dirty="0"/>
              <a:t> network can be any piecewise linear convex function</a:t>
            </a:r>
          </a:p>
          <a:p>
            <a:pPr lvl="1"/>
            <a:r>
              <a:rPr lang="en-US" altLang="zh-TW" sz="2800" dirty="0"/>
              <a:t>How many pieces depending on how many elements in a group </a:t>
            </a:r>
            <a:endParaRPr lang="zh-TW" altLang="en-US" sz="2800" dirty="0"/>
          </a:p>
          <a:p>
            <a:endParaRPr lang="zh-TW" altLang="en-US" dirty="0"/>
          </a:p>
        </p:txBody>
      </p:sp>
      <p:sp>
        <p:nvSpPr>
          <p:cNvPr id="5" name="矩形 4"/>
          <p:cNvSpPr/>
          <p:nvPr/>
        </p:nvSpPr>
        <p:spPr>
          <a:xfrm>
            <a:off x="926419" y="4221874"/>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2 elements in a group</a:t>
            </a:r>
          </a:p>
        </p:txBody>
      </p:sp>
      <p:grpSp>
        <p:nvGrpSpPr>
          <p:cNvPr id="6" name="群組 5"/>
          <p:cNvGrpSpPr/>
          <p:nvPr/>
        </p:nvGrpSpPr>
        <p:grpSpPr>
          <a:xfrm>
            <a:off x="602871" y="4916944"/>
            <a:ext cx="1600832" cy="1600832"/>
            <a:chOff x="6200673" y="4150479"/>
            <a:chExt cx="2474339" cy="2474339"/>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2748303" y="4945004"/>
            <a:ext cx="1600832" cy="1600832"/>
            <a:chOff x="6200673" y="4150479"/>
            <a:chExt cx="2474339" cy="2474339"/>
          </a:xfrm>
        </p:grpSpPr>
        <p:cxnSp>
          <p:nvCxnSpPr>
            <p:cNvPr id="22" name="直線單箭頭接點 21"/>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48" name="群組 47"/>
          <p:cNvGrpSpPr/>
          <p:nvPr/>
        </p:nvGrpSpPr>
        <p:grpSpPr>
          <a:xfrm>
            <a:off x="5138063" y="4936727"/>
            <a:ext cx="1600832" cy="1600832"/>
            <a:chOff x="6200673" y="4150479"/>
            <a:chExt cx="2474339" cy="2474339"/>
          </a:xfrm>
        </p:grpSpPr>
        <p:cxnSp>
          <p:nvCxnSpPr>
            <p:cNvPr id="49" name="直線單箭頭接點 48"/>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6979338" y="4916944"/>
            <a:ext cx="1600832" cy="1620615"/>
            <a:chOff x="6200673" y="4119901"/>
            <a:chExt cx="2474339" cy="2504917"/>
          </a:xfrm>
        </p:grpSpPr>
        <p:cxnSp>
          <p:nvCxnSpPr>
            <p:cNvPr id="54" name="直線單箭頭接點 5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5080221" y="4224766"/>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3 elements in a group</a:t>
            </a:r>
          </a:p>
        </p:txBody>
      </p:sp>
      <p:cxnSp>
        <p:nvCxnSpPr>
          <p:cNvPr id="61" name="直線接點 60"/>
          <p:cNvCxnSpPr/>
          <p:nvPr/>
        </p:nvCxnSpPr>
        <p:spPr>
          <a:xfrm>
            <a:off x="5314546" y="5920877"/>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7200900" y="6060067"/>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7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p:txBody>
          <a:bodyPr/>
          <a:lstStyle/>
          <a:p>
            <a:r>
              <a:rPr lang="en-US" altLang="zh-TW" dirty="0"/>
              <a:t>Given a training data x, we know which z would be the max</a:t>
            </a:r>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1506"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1507"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p:cNvSpPr txBox="1"/>
              <p:nvPr/>
            </p:nvSpPr>
            <p:spPr>
              <a:xfrm>
                <a:off x="3255793" y="3579480"/>
                <a:ext cx="1353639"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r>
                                <a:rPr lang="en-US" altLang="zh-TW" sz="2000" i="1">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r>
                                <a:rPr lang="en-US" altLang="zh-TW" sz="2000" i="1">
                                  <a:latin typeface="Cambria Math" panose="02040503050406030204" pitchFamily="18" charset="0"/>
                                </a:rPr>
                                <m:t>1</m:t>
                              </m:r>
                            </m:sup>
                          </m:sSubSup>
                        </m:e>
                      </m:d>
                    </m:oMath>
                  </m:oMathPara>
                </a14:m>
                <a:endParaRPr lang="zh-TW" altLang="en-US" sz="20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3255793" y="3579480"/>
                <a:ext cx="1353639" cy="311239"/>
              </a:xfrm>
              <a:prstGeom prst="rect">
                <a:avLst/>
              </a:prstGeom>
              <a:blipFill rotWithShape="0">
                <a:blip r:embed="rId23"/>
                <a:stretch>
                  <a:fillRect l="-1802" b="-19608"/>
                </a:stretch>
              </a:blipFill>
            </p:spPr>
            <p:txBody>
              <a:bodyPr/>
              <a:lstStyle/>
              <a:p>
                <a:r>
                  <a:rPr lang="zh-TW" altLang="en-US">
                    <a:noFill/>
                  </a:rPr>
                  <a:t> </a:t>
                </a:r>
              </a:p>
            </p:txBody>
          </p:sp>
        </mc:Fallback>
      </mc:AlternateContent>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53" idx="3"/>
            <a:endCxn id="49" idx="2"/>
          </p:cNvCxnSpPr>
          <p:nvPr/>
        </p:nvCxnSpPr>
        <p:spPr>
          <a:xfrm>
            <a:off x="6813349" y="2782990"/>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1" idx="3"/>
            <a:endCxn id="50" idx="2"/>
          </p:cNvCxnSpPr>
          <p:nvPr/>
        </p:nvCxnSpPr>
        <p:spPr>
          <a:xfrm flipV="1">
            <a:off x="6822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74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a:xfrm>
            <a:off x="628650" y="1825624"/>
            <a:ext cx="7886700" cy="5184775"/>
          </a:xfrm>
        </p:spPr>
        <p:txBody>
          <a:bodyPr/>
          <a:lstStyle/>
          <a:p>
            <a:r>
              <a:rPr lang="en-US" altLang="zh-TW" dirty="0"/>
              <a:t>Given a training data x, we know which z would be the max</a:t>
            </a:r>
            <a:endParaRPr lang="zh-TW" alt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Train this thin and linear network</a:t>
            </a:r>
          </a:p>
          <a:p>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2530"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2531"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 name="直線接點 112"/>
          <p:cNvCxnSpPr/>
          <p:nvPr/>
        </p:nvCxnSpPr>
        <p:spPr>
          <a:xfrm flipH="1">
            <a:off x="3687962" y="3056322"/>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7541360" y="3064015"/>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3687895" y="4885254"/>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a:off x="7512228" y="4906458"/>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1826557" y="6197679"/>
            <a:ext cx="70504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Different thin and linear network for different examples</a:t>
            </a:r>
            <a:endParaRPr lang="zh-TW" altLang="en-US" sz="2400" dirty="0"/>
          </a:p>
        </p:txBody>
      </p:sp>
    </p:spTree>
    <p:extLst>
      <p:ext uri="{BB962C8B-B14F-4D97-AF65-F5344CB8AC3E}">
        <p14:creationId xmlns:p14="http://schemas.microsoft.com/office/powerpoint/2010/main" val="30082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rctx="PPT">
                                        <p:cTn id="50" dur="indefinite"/>
                                        <p:tgtEl>
                                          <p:spTgt spid="29"/>
                                        </p:tgtEl>
                                        <p:attrNameLst>
                                          <p:attrName>style.opacity</p:attrName>
                                        </p:attrNameLst>
                                      </p:cBhvr>
                                      <p:to>
                                        <p:strVal val="0.5"/>
                                      </p:to>
                                    </p:set>
                                    <p:animEffect filter="image" prLst="opacity: 0.5">
                                      <p:cBhvr rctx="IE">
                                        <p:cTn id="51" dur="indefinite"/>
                                        <p:tgtEl>
                                          <p:spTgt spid="29"/>
                                        </p:tgtEl>
                                      </p:cBhvr>
                                    </p:animEffect>
                                  </p:childTnLst>
                                </p:cTn>
                              </p:par>
                              <p:par>
                                <p:cTn id="52" presetID="9" presetClass="emph" presetSubtype="0" nodeType="withEffect">
                                  <p:stCondLst>
                                    <p:cond delay="0"/>
                                  </p:stCondLst>
                                  <p:childTnLst>
                                    <p:set>
                                      <p:cBhvr rctx="PPT">
                                        <p:cTn id="53" dur="indefinite"/>
                                        <p:tgtEl>
                                          <p:spTgt spid="85"/>
                                        </p:tgtEl>
                                        <p:attrNameLst>
                                          <p:attrName>style.opacity</p:attrName>
                                        </p:attrNameLst>
                                      </p:cBhvr>
                                      <p:to>
                                        <p:strVal val="0.5"/>
                                      </p:to>
                                    </p:set>
                                    <p:animEffect filter="image" prLst="opacity: 0.5">
                                      <p:cBhvr rctx="IE">
                                        <p:cTn id="54" dur="indefinite"/>
                                        <p:tgtEl>
                                          <p:spTgt spid="85"/>
                                        </p:tgtEl>
                                      </p:cBhvr>
                                    </p:animEffect>
                                  </p:childTnLst>
                                </p:cTn>
                              </p:par>
                              <p:par>
                                <p:cTn id="55" presetID="9" presetClass="emph" presetSubtype="0" nodeType="withEffect">
                                  <p:stCondLst>
                                    <p:cond delay="0"/>
                                  </p:stCondLst>
                                  <p:childTnLst>
                                    <p:set>
                                      <p:cBhvr rctx="PPT">
                                        <p:cTn id="56" dur="indefinite"/>
                                        <p:tgtEl>
                                          <p:spTgt spid="89"/>
                                        </p:tgtEl>
                                        <p:attrNameLst>
                                          <p:attrName>style.opacity</p:attrName>
                                        </p:attrNameLst>
                                      </p:cBhvr>
                                      <p:to>
                                        <p:strVal val="0.5"/>
                                      </p:to>
                                    </p:set>
                                    <p:animEffect filter="image" prLst="opacity: 0.5">
                                      <p:cBhvr rctx="IE">
                                        <p:cTn id="57" dur="indefinite"/>
                                        <p:tgtEl>
                                          <p:spTgt spid="89"/>
                                        </p:tgtEl>
                                      </p:cBhvr>
                                    </p:animEffec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8" grpId="0" animBg="1"/>
      <p:bldP spid="9"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r>
              <a:rPr lang="en-US" dirty="0"/>
              <a:t>Supervised Learning</a:t>
            </a:r>
          </a:p>
        </p:txBody>
      </p:sp>
      <p:sp>
        <p:nvSpPr>
          <p:cNvPr id="3" name="Content Placeholder 2"/>
          <p:cNvSpPr>
            <a:spLocks noGrp="1"/>
          </p:cNvSpPr>
          <p:nvPr>
            <p:ph idx="1"/>
          </p:nvPr>
        </p:nvSpPr>
        <p:spPr>
          <a:xfrm>
            <a:off x="381000" y="1143000"/>
            <a:ext cx="8382000" cy="5365376"/>
          </a:xfrm>
        </p:spPr>
        <p:txBody>
          <a:bodyPr>
            <a:normAutofit fontScale="92500"/>
          </a:bodyPr>
          <a:lstStyle/>
          <a:p>
            <a:r>
              <a:rPr lang="en-US" dirty="0"/>
              <a:t>Traditional pattern recognition models work with hand crafted features and relatively simple trainable classifiers.</a:t>
            </a:r>
          </a:p>
          <a:p>
            <a:endParaRPr lang="en-US" dirty="0"/>
          </a:p>
          <a:p>
            <a:endParaRPr lang="en-US" dirty="0"/>
          </a:p>
          <a:p>
            <a:endParaRPr lang="en-US" dirty="0"/>
          </a:p>
          <a:p>
            <a:endParaRPr lang="en-US" dirty="0"/>
          </a:p>
          <a:p>
            <a:endParaRPr lang="en-US" dirty="0"/>
          </a:p>
          <a:p>
            <a:pPr marL="0" indent="0">
              <a:buNone/>
            </a:pPr>
            <a:r>
              <a:rPr lang="en-US" b="1" dirty="0">
                <a:solidFill>
                  <a:srgbClr val="C00000"/>
                </a:solidFill>
              </a:rPr>
              <a:t>Limitations</a:t>
            </a:r>
          </a:p>
          <a:p>
            <a:r>
              <a:rPr lang="en-US" dirty="0"/>
              <a:t>Very tedious and costly to develop hand crafted features.</a:t>
            </a:r>
          </a:p>
          <a:p>
            <a:r>
              <a:rPr lang="en-US" dirty="0"/>
              <a:t>The hand-crafted features are usually highly dependents on one application. </a:t>
            </a:r>
          </a:p>
        </p:txBody>
      </p:sp>
      <p:sp>
        <p:nvSpPr>
          <p:cNvPr id="5" name="TextBox 4"/>
          <p:cNvSpPr txBox="1"/>
          <p:nvPr/>
        </p:nvSpPr>
        <p:spPr>
          <a:xfrm>
            <a:off x="2833255" y="2458973"/>
            <a:ext cx="1524000" cy="1323439"/>
          </a:xfrm>
          <a:prstGeom prst="rect">
            <a:avLst/>
          </a:prstGeom>
          <a:noFill/>
          <a:ln w="28575">
            <a:solidFill>
              <a:srgbClr val="C00000"/>
            </a:solidFill>
          </a:ln>
        </p:spPr>
        <p:txBody>
          <a:bodyPr wrap="square" rtlCol="0">
            <a:spAutoFit/>
          </a:bodyPr>
          <a:lstStyle/>
          <a:p>
            <a:pPr algn="ctr"/>
            <a:r>
              <a:rPr lang="en-US" sz="2000" dirty="0"/>
              <a:t>Extract Hand Crafted Features</a:t>
            </a:r>
          </a:p>
        </p:txBody>
      </p:sp>
      <p:sp>
        <p:nvSpPr>
          <p:cNvPr id="6" name="TextBox 5"/>
          <p:cNvSpPr txBox="1"/>
          <p:nvPr/>
        </p:nvSpPr>
        <p:spPr>
          <a:xfrm>
            <a:off x="5255069" y="2254984"/>
            <a:ext cx="1524000" cy="1631216"/>
          </a:xfrm>
          <a:prstGeom prst="rect">
            <a:avLst/>
          </a:prstGeom>
          <a:noFill/>
          <a:ln w="28575">
            <a:solidFill>
              <a:srgbClr val="C00000"/>
            </a:solidFill>
          </a:ln>
        </p:spPr>
        <p:txBody>
          <a:bodyPr wrap="square" rtlCol="0">
            <a:spAutoFit/>
          </a:bodyPr>
          <a:lstStyle/>
          <a:p>
            <a:pPr algn="ctr"/>
            <a:r>
              <a:rPr lang="en-US" sz="2000" b="1" dirty="0"/>
              <a:t>Trainable Classifier</a:t>
            </a:r>
          </a:p>
          <a:p>
            <a:pPr algn="ctr"/>
            <a:r>
              <a:rPr lang="en-US" sz="2000" dirty="0"/>
              <a:t>(e.g. SVM, Random Forrest)</a:t>
            </a:r>
          </a:p>
        </p:txBody>
      </p:sp>
      <p:cxnSp>
        <p:nvCxnSpPr>
          <p:cNvPr id="8" name="Straight Arrow Connector 7"/>
          <p:cNvCxnSpPr>
            <a:endCxn id="5" idx="1"/>
          </p:cNvCxnSpPr>
          <p:nvPr/>
        </p:nvCxnSpPr>
        <p:spPr bwMode="auto">
          <a:xfrm>
            <a:off x="1931285" y="3120693"/>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p:cNvCxnSpPr/>
          <p:nvPr/>
        </p:nvCxnSpPr>
        <p:spPr bwMode="auto">
          <a:xfrm>
            <a:off x="4357255" y="3120692"/>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p:cNvCxnSpPr/>
          <p:nvPr/>
        </p:nvCxnSpPr>
        <p:spPr bwMode="auto">
          <a:xfrm flipV="1">
            <a:off x="6779069" y="3070592"/>
            <a:ext cx="612331" cy="257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7391400" y="2408872"/>
            <a:ext cx="1612004" cy="1323439"/>
          </a:xfrm>
          <a:prstGeom prst="rect">
            <a:avLst/>
          </a:prstGeom>
          <a:noFill/>
          <a:ln w="28575">
            <a:solidFill>
              <a:srgbClr val="C00000"/>
            </a:solidFill>
          </a:ln>
        </p:spPr>
        <p:txBody>
          <a:bodyPr wrap="square" rtlCol="0">
            <a:spAutoFit/>
          </a:bodyPr>
          <a:lstStyle/>
          <a:p>
            <a:pPr algn="ctr"/>
            <a:r>
              <a:rPr lang="en-US" sz="2000" b="1" dirty="0"/>
              <a:t>Output</a:t>
            </a:r>
          </a:p>
          <a:p>
            <a:pPr algn="ctr"/>
            <a:r>
              <a:rPr lang="en-US" sz="2000" dirty="0"/>
              <a:t>(e.g. Outdoor Yes or No)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96" y="2474083"/>
            <a:ext cx="1777149" cy="1337819"/>
          </a:xfrm>
          <a:prstGeom prst="rect">
            <a:avLst/>
          </a:prstGeom>
        </p:spPr>
      </p:pic>
    </p:spTree>
    <p:extLst>
      <p:ext uri="{BB962C8B-B14F-4D97-AF65-F5344CB8AC3E}">
        <p14:creationId xmlns:p14="http://schemas.microsoft.com/office/powerpoint/2010/main" val="42225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1419" y="525795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5610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a:t>
            </a:r>
            <a:endParaRPr lang="zh-TW" altLang="en-US" dirty="0"/>
          </a:p>
        </p:txBody>
      </p:sp>
      <p:grpSp>
        <p:nvGrpSpPr>
          <p:cNvPr id="5" name="群組 4"/>
          <p:cNvGrpSpPr/>
          <p:nvPr/>
        </p:nvGrpSpPr>
        <p:grpSpPr>
          <a:xfrm>
            <a:off x="3385945" y="128702"/>
            <a:ext cx="5558825" cy="4289424"/>
            <a:chOff x="773413" y="2230720"/>
            <a:chExt cx="5558825" cy="4289424"/>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3552825" y="615081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0">
                  <a:blip r:embed="rId5"/>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cxnSp>
        <p:nvCxnSpPr>
          <p:cNvPr id="10" name="直線接點 9"/>
          <p:cNvCxnSpPr/>
          <p:nvPr/>
        </p:nvCxnSpPr>
        <p:spPr>
          <a:xfrm flipH="1">
            <a:off x="3884822" y="2202583"/>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38762" y="311402"/>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681229" y="2731027"/>
            <a:ext cx="2083228"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Larger Learning Rate</a:t>
            </a:r>
            <a:endParaRPr lang="zh-TW" altLang="en-US" sz="2400" dirty="0"/>
          </a:p>
        </p:txBody>
      </p:sp>
      <p:cxnSp>
        <p:nvCxnSpPr>
          <p:cNvPr id="43" name="直線單箭頭接點 42"/>
          <p:cNvCxnSpPr/>
          <p:nvPr/>
        </p:nvCxnSpPr>
        <p:spPr>
          <a:xfrm>
            <a:off x="4680979" y="3174770"/>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918696" y="685054"/>
            <a:ext cx="2083228"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Smaller Learning Rate</a:t>
            </a:r>
            <a:endParaRPr lang="zh-TW" altLang="en-US" sz="2400" dirty="0"/>
          </a:p>
        </p:txBody>
      </p:sp>
      <p:cxnSp>
        <p:nvCxnSpPr>
          <p:cNvPr id="45" name="直線單箭頭接點 44"/>
          <p:cNvCxnSpPr/>
          <p:nvPr/>
        </p:nvCxnSpPr>
        <p:spPr>
          <a:xfrm rot="5400000" flipH="1">
            <a:off x="3960185" y="2495161"/>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96331" y="3726989"/>
            <a:ext cx="1901941" cy="523220"/>
          </a:xfrm>
          <a:prstGeom prst="rect">
            <a:avLst/>
          </a:prstGeom>
          <a:noFill/>
        </p:spPr>
        <p:txBody>
          <a:bodyPr wrap="square" rtlCol="0">
            <a:spAutoFit/>
          </a:bodyPr>
          <a:lstStyle/>
          <a:p>
            <a:pPr algn="ctr"/>
            <a:r>
              <a:rPr lang="en-US" altLang="zh-TW" sz="2800" b="1" i="1" u="sng" dirty="0" err="1"/>
              <a:t>Adagrad</a:t>
            </a:r>
            <a:endParaRPr lang="zh-TW" altLang="en-US" sz="2800" b="1" i="1" u="sng" dirty="0"/>
          </a:p>
        </p:txBody>
      </p:sp>
      <mc:AlternateContent xmlns:mc="http://schemas.openxmlformats.org/markup-compatibility/2006" xmlns:a14="http://schemas.microsoft.com/office/drawing/2010/main">
        <mc:Choice Requires="a14">
          <p:sp>
            <p:nvSpPr>
              <p:cNvPr id="46" name="文字方塊 45"/>
              <p:cNvSpPr txBox="1"/>
              <p:nvPr/>
            </p:nvSpPr>
            <p:spPr>
              <a:xfrm>
                <a:off x="2511835" y="4574431"/>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511835" y="4574431"/>
                <a:ext cx="4396781" cy="1273682"/>
              </a:xfrm>
              <a:prstGeom prst="rect">
                <a:avLst/>
              </a:prstGeom>
              <a:blipFill rotWithShape="0">
                <a:blip r:embed="rId7"/>
                <a:stretch>
                  <a:fillRect/>
                </a:stretch>
              </a:blipFill>
            </p:spPr>
            <p:txBody>
              <a:bodyPr/>
              <a:lstStyle/>
              <a:p>
                <a:r>
                  <a:rPr lang="zh-TW" altLang="en-US">
                    <a:noFill/>
                  </a:rPr>
                  <a:t> </a:t>
                </a:r>
              </a:p>
            </p:txBody>
          </p:sp>
        </mc:Fallback>
      </mc:AlternateContent>
      <p:sp>
        <p:nvSpPr>
          <p:cNvPr id="48" name="矩形 47"/>
          <p:cNvSpPr/>
          <p:nvPr/>
        </p:nvSpPr>
        <p:spPr>
          <a:xfrm>
            <a:off x="1358336" y="5972284"/>
            <a:ext cx="6962405" cy="50581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Use first derivative to estimate second derivative</a:t>
            </a:r>
            <a:endParaRPr lang="zh-TW" altLang="en-US" sz="2400" dirty="0"/>
          </a:p>
        </p:txBody>
      </p:sp>
      <p:cxnSp>
        <p:nvCxnSpPr>
          <p:cNvPr id="51" name="直線接點 50"/>
          <p:cNvCxnSpPr/>
          <p:nvPr/>
        </p:nvCxnSpPr>
        <p:spPr>
          <a:xfrm>
            <a:off x="4841262" y="5706686"/>
            <a:ext cx="164373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5598662" y="5687553"/>
            <a:ext cx="1" cy="288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5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3" grpId="0"/>
      <p:bldP spid="46" grpId="0"/>
      <p:bldP spid="4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p:pic>
        <p:nvPicPr>
          <p:cNvPr id="4" name="圖片 3"/>
          <p:cNvPicPr>
            <a:picLocks noChangeAspect="1"/>
          </p:cNvPicPr>
          <p:nvPr/>
        </p:nvPicPr>
        <p:blipFill>
          <a:blip r:embed="rId2"/>
          <a:stretch>
            <a:fillRect/>
          </a:stretch>
        </p:blipFill>
        <p:spPr>
          <a:xfrm>
            <a:off x="1135740" y="2398395"/>
            <a:ext cx="7162800" cy="3524250"/>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4506216" y="592264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506216" y="5922645"/>
                <a:ext cx="421847" cy="369332"/>
              </a:xfrm>
              <a:prstGeom prst="rect">
                <a:avLst/>
              </a:prstGeom>
              <a:blipFill rotWithShape="0">
                <a:blip r:embed="rId3"/>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773790" y="3975854"/>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73790" y="3975854"/>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p:sp>
        <p:nvSpPr>
          <p:cNvPr id="3" name="文字方塊 2"/>
          <p:cNvSpPr txBox="1"/>
          <p:nvPr/>
        </p:nvSpPr>
        <p:spPr>
          <a:xfrm>
            <a:off x="879255" y="1729795"/>
            <a:ext cx="7970615" cy="461665"/>
          </a:xfrm>
          <a:prstGeom prst="rect">
            <a:avLst/>
          </a:prstGeom>
          <a:noFill/>
        </p:spPr>
        <p:txBody>
          <a:bodyPr wrap="square" rtlCol="0">
            <a:spAutoFit/>
          </a:bodyPr>
          <a:lstStyle/>
          <a:p>
            <a:pPr algn="ctr"/>
            <a:r>
              <a:rPr lang="en-US" altLang="zh-TW" sz="2400" dirty="0"/>
              <a:t>Error Surface can be very complex when training NN.</a:t>
            </a:r>
            <a:endParaRPr lang="zh-TW" altLang="en-US" sz="2400" dirty="0"/>
          </a:p>
        </p:txBody>
      </p:sp>
      <p:sp>
        <p:nvSpPr>
          <p:cNvPr id="7" name="矩形 6"/>
          <p:cNvSpPr/>
          <p:nvPr/>
        </p:nvSpPr>
        <p:spPr>
          <a:xfrm>
            <a:off x="3720428" y="4702385"/>
            <a:ext cx="2083228" cy="8063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Larger Learning Rate</a:t>
            </a:r>
            <a:endParaRPr lang="zh-TW" altLang="en-US" sz="2400" dirty="0"/>
          </a:p>
        </p:txBody>
      </p:sp>
      <p:cxnSp>
        <p:nvCxnSpPr>
          <p:cNvPr id="8" name="直線單箭頭接點 7"/>
          <p:cNvCxnSpPr/>
          <p:nvPr/>
        </p:nvCxnSpPr>
        <p:spPr>
          <a:xfrm>
            <a:off x="3761917" y="4507499"/>
            <a:ext cx="20002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94251" y="2978815"/>
            <a:ext cx="2083228" cy="80639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Smaller Learning Rate</a:t>
            </a:r>
            <a:endParaRPr lang="zh-TW" altLang="en-US" sz="2400" dirty="0"/>
          </a:p>
        </p:txBody>
      </p:sp>
      <p:cxnSp>
        <p:nvCxnSpPr>
          <p:cNvPr id="10" name="直線單箭頭接點 9"/>
          <p:cNvCxnSpPr/>
          <p:nvPr/>
        </p:nvCxnSpPr>
        <p:spPr>
          <a:xfrm>
            <a:off x="1135740" y="2783929"/>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50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mc:AlternateContent xmlns:mc="http://schemas.openxmlformats.org/markup-compatibility/2006" xmlns:a14="http://schemas.microsoft.com/office/drawing/2010/main">
        <mc:Choice Requires="a14">
          <p:sp>
            <p:nvSpPr>
              <p:cNvPr id="23" name="文字方塊 22"/>
              <p:cNvSpPr txBox="1"/>
              <p:nvPr/>
            </p:nvSpPr>
            <p:spPr>
              <a:xfrm>
                <a:off x="621174" y="1514436"/>
                <a:ext cx="2840778"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0</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0</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21174" y="1514436"/>
                <a:ext cx="2840778" cy="76399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rot="5400000">
                <a:off x="1828703" y="4265385"/>
                <a:ext cx="4793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rot="5400000">
                <a:off x="1828703" y="4265385"/>
                <a:ext cx="479378" cy="430887"/>
              </a:xfrm>
              <a:prstGeom prst="rect">
                <a:avLst/>
              </a:prstGeom>
              <a:blipFill rotWithShape="0">
                <a:blip r:embed="rId4"/>
                <a:stretch>
                  <a:fillRect b="-205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621174" y="2413255"/>
                <a:ext cx="2840778"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1</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621174" y="2413255"/>
                <a:ext cx="2840778" cy="737766"/>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95896" y="4911580"/>
                <a:ext cx="2984086"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95896" y="4911580"/>
                <a:ext cx="2984086" cy="737766"/>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816421" y="1698241"/>
                <a:ext cx="13401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r>
                        <a:rPr lang="en-US" altLang="zh-TW" sz="2800" b="0" i="0"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816421" y="1698241"/>
                <a:ext cx="1340110"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3816421" y="2481235"/>
                <a:ext cx="472263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3816421" y="2481235"/>
                <a:ext cx="4722639" cy="521810"/>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44157" y="3359185"/>
                <a:ext cx="2848472"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3</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2</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44157" y="3359185"/>
                <a:ext cx="2848472" cy="76399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780921" y="3468501"/>
                <a:ext cx="481849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2</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780921" y="3468501"/>
                <a:ext cx="4818499" cy="52181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816421" y="4953756"/>
                <a:ext cx="5013745"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816421" y="4953756"/>
                <a:ext cx="5013745" cy="521810"/>
              </a:xfrm>
              <a:prstGeom prst="rect">
                <a:avLst/>
              </a:prstGeom>
              <a:blipFill rotWithShape="0">
                <a:blip r:embed="rId11"/>
                <a:stretch>
                  <a:fillRect/>
                </a:stretch>
              </a:blipFill>
            </p:spPr>
            <p:txBody>
              <a:bodyPr/>
              <a:lstStyle/>
              <a:p>
                <a:r>
                  <a:rPr lang="zh-TW" altLang="en-US">
                    <a:noFill/>
                  </a:rPr>
                  <a:t> </a:t>
                </a:r>
              </a:p>
            </p:txBody>
          </p:sp>
        </mc:Fallback>
      </mc:AlternateContent>
      <p:sp>
        <p:nvSpPr>
          <p:cNvPr id="15" name="矩形 14"/>
          <p:cNvSpPr/>
          <p:nvPr/>
        </p:nvSpPr>
        <p:spPr>
          <a:xfrm>
            <a:off x="3729488" y="5649346"/>
            <a:ext cx="5111474" cy="9316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Root Mean Square of the gradients with previous gradients being decayed </a:t>
            </a:r>
            <a:endParaRPr lang="zh-TW" altLang="en-US" sz="2400" dirty="0"/>
          </a:p>
        </p:txBody>
      </p:sp>
    </p:spTree>
    <p:extLst>
      <p:ext uri="{BB962C8B-B14F-4D97-AF65-F5344CB8AC3E}">
        <p14:creationId xmlns:p14="http://schemas.microsoft.com/office/powerpoint/2010/main" val="37917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0" grpId="0"/>
      <p:bldP spid="12" grpId="0"/>
      <p:bldP spid="13"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1152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987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42662" y="409143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79735"/>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935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423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Hard to find </a:t>
            </a:r>
            <a:br>
              <a:rPr lang="en-US" altLang="zh-TW" dirty="0"/>
            </a:br>
            <a:r>
              <a:rPr lang="en-US" altLang="zh-TW" dirty="0"/>
              <a:t>optimal network parameters</a:t>
            </a:r>
            <a:endParaRPr lang="zh-TW" altLang="en-US" dirty="0"/>
          </a:p>
        </p:txBody>
      </p:sp>
      <p:sp>
        <p:nvSpPr>
          <p:cNvPr id="6" name="手繪多邊形 5"/>
          <p:cNvSpPr/>
          <p:nvPr/>
        </p:nvSpPr>
        <p:spPr>
          <a:xfrm>
            <a:off x="600809" y="193856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40015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840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3041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80543" y="1740578"/>
            <a:ext cx="968272" cy="830997"/>
          </a:xfrm>
          <a:prstGeom prst="rect">
            <a:avLst/>
          </a:prstGeom>
          <a:noFill/>
        </p:spPr>
        <p:txBody>
          <a:bodyPr wrap="square" rtlCol="0">
            <a:spAutoFit/>
          </a:bodyPr>
          <a:lstStyle/>
          <a:p>
            <a:pPr algn="ctr"/>
            <a:r>
              <a:rPr lang="en-US" altLang="zh-TW" sz="2400" dirty="0"/>
              <a:t>Total</a:t>
            </a:r>
          </a:p>
          <a:p>
            <a:pPr algn="ctr"/>
            <a:r>
              <a:rPr lang="en-US" altLang="zh-TW" sz="2400" dirty="0"/>
              <a:t>Loss</a:t>
            </a:r>
            <a:endParaRPr lang="zh-TW" altLang="en-US" sz="2400" dirty="0"/>
          </a:p>
        </p:txBody>
      </p:sp>
      <p:sp>
        <p:nvSpPr>
          <p:cNvPr id="17" name="文字方塊 16"/>
          <p:cNvSpPr txBox="1"/>
          <p:nvPr/>
        </p:nvSpPr>
        <p:spPr>
          <a:xfrm>
            <a:off x="2198531" y="6156681"/>
            <a:ext cx="5195774" cy="461665"/>
          </a:xfrm>
          <a:prstGeom prst="rect">
            <a:avLst/>
          </a:prstGeom>
          <a:noFill/>
        </p:spPr>
        <p:txBody>
          <a:bodyPr wrap="square" rtlCol="0">
            <a:spAutoFit/>
          </a:bodyPr>
          <a:lstStyle/>
          <a:p>
            <a:pPr algn="ctr"/>
            <a:r>
              <a:rPr lang="en-US" altLang="zh-TW" sz="2400" dirty="0"/>
              <a:t>The value of a network parameter w</a:t>
            </a:r>
            <a:endParaRPr lang="zh-TW" altLang="en-US" sz="2400" dirty="0"/>
          </a:p>
        </p:txBody>
      </p:sp>
      <p:sp>
        <p:nvSpPr>
          <p:cNvPr id="11" name="文字方塊 10"/>
          <p:cNvSpPr txBox="1"/>
          <p:nvPr/>
        </p:nvSpPr>
        <p:spPr>
          <a:xfrm>
            <a:off x="2213390" y="1974272"/>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5719185" y="36371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21" name="橢圓 20"/>
          <p:cNvSpPr/>
          <p:nvPr/>
        </p:nvSpPr>
        <p:spPr>
          <a:xfrm>
            <a:off x="1009471" y="26769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595510" y="5039317"/>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595510" y="5039317"/>
                <a:ext cx="1288691" cy="822469"/>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7634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320922" y="28480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4" name="直線單箭頭接點 33"/>
          <p:cNvCxnSpPr>
            <a:stCxn id="24" idx="7"/>
          </p:cNvCxnSpPr>
          <p:nvPr/>
        </p:nvCxnSpPr>
        <p:spPr>
          <a:xfrm flipV="1">
            <a:off x="6687216" y="41603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31003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928379"/>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646291" y="5031581"/>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646291" y="5031581"/>
                <a:ext cx="1292685" cy="822469"/>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873505" y="5039192"/>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73505" y="5039192"/>
                <a:ext cx="1303192" cy="822469"/>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760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06138" y="58703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34604" y="584585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75849" y="585405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81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world</a:t>
            </a:r>
            <a:r>
              <a:rPr lang="zh-TW" altLang="en-US" dirty="0"/>
              <a:t> </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a:t>How about put this phenomenon in gradient descent?</a:t>
            </a:r>
            <a:endParaRPr lang="zh-TW" altLang="en-US" sz="2800" dirty="0"/>
          </a:p>
        </p:txBody>
      </p:sp>
    </p:spTree>
    <p:extLst>
      <p:ext uri="{BB962C8B-B14F-4D97-AF65-F5344CB8AC3E}">
        <p14:creationId xmlns:p14="http://schemas.microsoft.com/office/powerpoint/2010/main" val="1767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Vanilla Gradient Descent</a:t>
            </a:r>
            <a:endParaRPr lang="zh-TW" altLang="en-US" dirty="0"/>
          </a:p>
        </p:txBody>
      </p:sp>
      <p:cxnSp>
        <p:nvCxnSpPr>
          <p:cNvPr id="21" name="直線單箭頭接點 20"/>
          <p:cNvCxnSpPr/>
          <p:nvPr/>
        </p:nvCxnSpPr>
        <p:spPr>
          <a:xfrm>
            <a:off x="1422174" y="2717227"/>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119857" y="3337491"/>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3960582" y="3992290"/>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3195780" y="4979154"/>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862211" y="481796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871194" y="431980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474068" y="233499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p:cNvSpPr txBox="1"/>
              <p:nvPr/>
            </p:nvSpPr>
            <p:spPr>
              <a:xfrm>
                <a:off x="5261041" y="2032344"/>
                <a:ext cx="3055326" cy="461665"/>
              </a:xfrm>
              <a:prstGeom prst="rect">
                <a:avLst/>
              </a:prstGeom>
              <a:noFill/>
            </p:spPr>
            <p:txBody>
              <a:bodyPr wrap="square" rtlCol="0">
                <a:spAutoFit/>
              </a:bodyPr>
              <a:lstStyle/>
              <a:p>
                <a:r>
                  <a:rPr lang="en-US" altLang="zh-TW" sz="2400" dirty="0"/>
                  <a:t>Start at position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261041" y="2032344"/>
                <a:ext cx="3055326" cy="461665"/>
              </a:xfrm>
              <a:prstGeom prst="rect">
                <a:avLst/>
              </a:prstGeom>
              <a:blipFill>
                <a:blip r:embed="rId3"/>
                <a:stretch>
                  <a:fillRect l="-299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261041" y="2619828"/>
                <a:ext cx="4393958"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261041" y="2619828"/>
                <a:ext cx="4393958" cy="461665"/>
              </a:xfrm>
              <a:prstGeom prst="rect">
                <a:avLst/>
              </a:prstGeom>
              <a:blipFill>
                <a:blip r:embed="rId4"/>
                <a:stretch>
                  <a:fillRect l="-2080"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262505" y="3221046"/>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262505" y="3221046"/>
                <a:ext cx="4169019" cy="461665"/>
              </a:xfrm>
              <a:prstGeom prst="rect">
                <a:avLst/>
              </a:prstGeom>
              <a:blipFill>
                <a:blip r:embed="rId5"/>
                <a:stretch>
                  <a:fillRect l="-219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277666" y="3779118"/>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277666" y="3779118"/>
                <a:ext cx="3993172" cy="461665"/>
              </a:xfrm>
              <a:prstGeom prst="rect">
                <a:avLst/>
              </a:prstGeom>
              <a:blipFill>
                <a:blip r:embed="rId6"/>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279130" y="4356069"/>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279130" y="4356069"/>
                <a:ext cx="4169019" cy="461665"/>
              </a:xfrm>
              <a:prstGeom prst="rect">
                <a:avLst/>
              </a:prstGeom>
              <a:blipFill>
                <a:blip r:embed="rId7"/>
                <a:stretch>
                  <a:fillRect l="-2339" t="-10667" b="-30667"/>
                </a:stretch>
              </a:blipFill>
            </p:spPr>
            <p:txBody>
              <a:bodyPr/>
              <a:lstStyle/>
              <a:p>
                <a:r>
                  <a:rPr lang="zh-TW" altLang="en-US">
                    <a:noFill/>
                  </a:rPr>
                  <a:t> </a:t>
                </a:r>
              </a:p>
            </p:txBody>
          </p:sp>
        </mc:Fallback>
      </mc:AlternateContent>
      <p:cxnSp>
        <p:nvCxnSpPr>
          <p:cNvPr id="34" name="直線單箭頭接點 33"/>
          <p:cNvCxnSpPr/>
          <p:nvPr/>
        </p:nvCxnSpPr>
        <p:spPr>
          <a:xfrm flipH="1" flipV="1">
            <a:off x="2652379" y="2974971"/>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009859" y="3445571"/>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987054" y="4414030"/>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52407" y="4576468"/>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39" name="文字方塊 38"/>
          <p:cNvSpPr txBox="1"/>
          <p:nvPr/>
        </p:nvSpPr>
        <p:spPr>
          <a:xfrm>
            <a:off x="1561390" y="4110059"/>
            <a:ext cx="1923316" cy="461665"/>
          </a:xfrm>
          <a:prstGeom prst="rect">
            <a:avLst/>
          </a:prstGeom>
          <a:noFill/>
        </p:spPr>
        <p:txBody>
          <a:bodyPr wrap="square" rtlCol="0">
            <a:spAutoFit/>
          </a:bodyPr>
          <a:lstStyle/>
          <a:p>
            <a:r>
              <a:rPr lang="en-US" altLang="zh-TW" sz="2400" dirty="0"/>
              <a:t>Gradient</a:t>
            </a:r>
            <a:endParaRPr lang="zh-TW" altLang="en-US" sz="2400" dirty="0"/>
          </a:p>
        </p:txBody>
      </p:sp>
      <p:sp>
        <p:nvSpPr>
          <p:cNvPr id="40" name="文字方塊 39"/>
          <p:cNvSpPr txBox="1"/>
          <p:nvPr/>
        </p:nvSpPr>
        <p:spPr>
          <a:xfrm rot="5400000">
            <a:off x="6615158" y="4897436"/>
            <a:ext cx="775882"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1" name="文字方塊 40"/>
              <p:cNvSpPr txBox="1"/>
              <p:nvPr/>
            </p:nvSpPr>
            <p:spPr>
              <a:xfrm>
                <a:off x="1089519" y="279215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1089519" y="2792155"/>
                <a:ext cx="689088" cy="46057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630829" y="3333998"/>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630829" y="3333998"/>
                <a:ext cx="689088" cy="45980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3404647" y="396186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3404647" y="3961865"/>
                <a:ext cx="689088" cy="46057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3328444" y="480020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3328444" y="4800205"/>
                <a:ext cx="689088" cy="46057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67955" y="1994785"/>
                <a:ext cx="10787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67955" y="1994785"/>
                <a:ext cx="1078707" cy="461665"/>
              </a:xfrm>
              <a:prstGeom prst="rect">
                <a:avLst/>
              </a:prstGeom>
              <a:blipFill>
                <a:blip r:embed="rId12"/>
                <a:stretch>
                  <a:fillRect l="-16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2861505" y="267823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2861505" y="2678234"/>
                <a:ext cx="689088" cy="459806"/>
              </a:xfrm>
              <a:prstGeom prst="rect">
                <a:avLst/>
              </a:prstGeom>
              <a:blipFill>
                <a:blip r:embed="rId13"/>
                <a:stretch>
                  <a:fillRect l="-1770" r="-451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4066688" y="3462029"/>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066688" y="3462029"/>
                <a:ext cx="689088" cy="460575"/>
              </a:xfrm>
              <a:prstGeom prst="rect">
                <a:avLst/>
              </a:prstGeom>
              <a:blipFill>
                <a:blip r:embed="rId14"/>
                <a:stretch>
                  <a:fillRect l="-1770"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166094" y="4518579"/>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166094" y="4518579"/>
                <a:ext cx="689088" cy="460575"/>
              </a:xfrm>
              <a:prstGeom prst="rect">
                <a:avLst/>
              </a:prstGeom>
              <a:blipFill>
                <a:blip r:embed="rId15"/>
                <a:stretch>
                  <a:fillRect l="-1770" r="-46018"/>
                </a:stretch>
              </a:blipFill>
            </p:spPr>
            <p:txBody>
              <a:bodyPr/>
              <a:lstStyle/>
              <a:p>
                <a:r>
                  <a:rPr lang="zh-TW" altLang="en-US">
                    <a:noFill/>
                  </a:rPr>
                  <a:t> </a:t>
                </a:r>
              </a:p>
            </p:txBody>
          </p:sp>
        </mc:Fallback>
      </mc:AlternateContent>
      <p:sp>
        <p:nvSpPr>
          <p:cNvPr id="52" name="橢圓 51"/>
          <p:cNvSpPr/>
          <p:nvPr/>
        </p:nvSpPr>
        <p:spPr>
          <a:xfrm>
            <a:off x="1313389" y="262370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262505" y="5424592"/>
                <a:ext cx="4169019" cy="461665"/>
              </a:xfrm>
              <a:prstGeom prst="rect">
                <a:avLst/>
              </a:prstGeom>
              <a:noFill/>
            </p:spPr>
            <p:txBody>
              <a:bodyPr wrap="square" rtlCol="0">
                <a:spAutoFit/>
              </a:bodyPr>
              <a:lstStyle/>
              <a:p>
                <a:r>
                  <a:rPr lang="en-US" altLang="zh-TW" sz="2400" dirty="0"/>
                  <a:t>Stop until </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262505" y="5424592"/>
                <a:ext cx="4169019" cy="461665"/>
              </a:xfrm>
              <a:prstGeom prst="rect">
                <a:avLst/>
              </a:prstGeom>
              <a:blipFill>
                <a:blip r:embed="rId16"/>
                <a:stretch>
                  <a:fillRect l="-2193" t="-10526"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89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2"/>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101909" y="2402286"/>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3"/>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087536" y="3442919"/>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4"/>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120584" y="396055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5"/>
                <a:stretch>
                  <a:fillRect l="-2443" t="-10667" b="-30667"/>
                </a:stretch>
              </a:blipFill>
            </p:spPr>
            <p:txBody>
              <a:bodyPr/>
              <a:lstStyle/>
              <a:p>
                <a:r>
                  <a:rPr lang="zh-TW" altLang="en-US">
                    <a:noFill/>
                  </a:rPr>
                  <a:t> </a:t>
                </a:r>
              </a:p>
            </p:txBody>
          </p:sp>
        </mc:Fallback>
      </mc:AlternateContent>
      <p:sp>
        <p:nvSpPr>
          <p:cNvPr id="30" name="文字方塊 29"/>
          <p:cNvSpPr txBox="1"/>
          <p:nvPr/>
        </p:nvSpPr>
        <p:spPr>
          <a:xfrm>
            <a:off x="5101909" y="1930581"/>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31" name="文字方塊 30"/>
              <p:cNvSpPr txBox="1"/>
              <p:nvPr/>
            </p:nvSpPr>
            <p:spPr>
              <a:xfrm>
                <a:off x="5087535" y="2925645"/>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a:blip r:embed="rId6"/>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095139" y="4492400"/>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a:blip r:embed="rId7"/>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5101909" y="4954994"/>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p:cxnSp>
        <p:nvCxnSpPr>
          <p:cNvPr id="34" name="直線單箭頭接點 33"/>
          <p:cNvCxnSpPr/>
          <p:nvPr/>
        </p:nvCxnSpPr>
        <p:spPr>
          <a:xfrm>
            <a:off x="1482052" y="3044389"/>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756401" y="3512567"/>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633384" y="4460694"/>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3228310" y="5706908"/>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452433" y="5277806"/>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52433" y="4746765"/>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443581" y="26072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2704878" y="3038035"/>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633384" y="4059418"/>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703232" y="5641540"/>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1142629" y="5036311"/>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45" name="文字方塊 44"/>
          <p:cNvSpPr txBox="1"/>
          <p:nvPr/>
        </p:nvSpPr>
        <p:spPr>
          <a:xfrm>
            <a:off x="1142629" y="4537020"/>
            <a:ext cx="1923316" cy="461665"/>
          </a:xfrm>
          <a:prstGeom prst="rect">
            <a:avLst/>
          </a:prstGeom>
          <a:noFill/>
        </p:spPr>
        <p:txBody>
          <a:bodyPr wrap="square" rtlCol="0">
            <a:spAutoFit/>
          </a:bodyPr>
          <a:lstStyle/>
          <a:p>
            <a:r>
              <a:rPr lang="en-US" altLang="zh-TW" sz="2400" dirty="0"/>
              <a:t>Gradient</a:t>
            </a:r>
            <a:endParaRPr lang="zh-TW" altLang="en-US" sz="2400" dirty="0"/>
          </a:p>
        </p:txBody>
      </p:sp>
      <mc:AlternateContent xmlns:mc="http://schemas.openxmlformats.org/markup-compatibility/2006" xmlns:a14="http://schemas.microsoft.com/office/drawing/2010/main">
        <mc:Choice Requires="a14">
          <p:sp>
            <p:nvSpPr>
              <p:cNvPr id="46" name="文字方塊 45"/>
              <p:cNvSpPr txBox="1"/>
              <p:nvPr/>
            </p:nvSpPr>
            <p:spPr>
              <a:xfrm>
                <a:off x="1055019" y="29780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1055019" y="2978099"/>
                <a:ext cx="689088" cy="46166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2143986" y="353686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2143986" y="3536864"/>
                <a:ext cx="689088" cy="459806"/>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07205" y="419193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07205" y="4191935"/>
                <a:ext cx="689088" cy="460575"/>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3046718" y="518582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046718" y="5185827"/>
                <a:ext cx="689088" cy="460575"/>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943216" y="24002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943216" y="2400299"/>
                <a:ext cx="689088" cy="461665"/>
              </a:xfrm>
              <a:prstGeom prst="rect">
                <a:avLst/>
              </a:prstGeom>
              <a:blipFill>
                <a:blip r:embed="rId13"/>
                <a:stretch>
                  <a:fillRect l="-2655"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2504347" y="2572537"/>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2504347" y="2572537"/>
                <a:ext cx="689088" cy="459806"/>
              </a:xfrm>
              <a:prstGeom prst="rect">
                <a:avLst/>
              </a:prstGeom>
              <a:blipFill>
                <a:blip r:embed="rId14"/>
                <a:stretch>
                  <a:fillRect l="-2655" r="-451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3988977" y="3639798"/>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3988977" y="3639798"/>
                <a:ext cx="689088" cy="460575"/>
              </a:xfrm>
              <a:prstGeom prst="rect">
                <a:avLst/>
              </a:prstGeom>
              <a:blipFill>
                <a:blip r:embed="rId15"/>
                <a:stretch>
                  <a:fillRect l="-1770" r="-460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3981853" y="5381293"/>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3981853" y="5381293"/>
                <a:ext cx="689088" cy="460575"/>
              </a:xfrm>
              <a:prstGeom prst="rect">
                <a:avLst/>
              </a:prstGeom>
              <a:blipFill>
                <a:blip r:embed="rId16"/>
                <a:stretch>
                  <a:fillRect l="-1770" r="-46018"/>
                </a:stretch>
              </a:blipFill>
            </p:spPr>
            <p:txBody>
              <a:bodyPr/>
              <a:lstStyle/>
              <a:p>
                <a:r>
                  <a:rPr lang="zh-TW" altLang="en-US">
                    <a:noFill/>
                  </a:rPr>
                  <a:t> </a:t>
                </a:r>
              </a:p>
            </p:txBody>
          </p:sp>
        </mc:Fallback>
      </mc:AlternateContent>
      <p:sp>
        <p:nvSpPr>
          <p:cNvPr id="54" name="橢圓 53"/>
          <p:cNvSpPr/>
          <p:nvPr/>
        </p:nvSpPr>
        <p:spPr>
          <a:xfrm>
            <a:off x="1282902" y="28959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2769123" y="3495864"/>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28928" y="3512687"/>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3646403" y="4503974"/>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2971614" y="4492400"/>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3283325" y="5618033"/>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667257" y="5706908"/>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cxnSp>
        <p:nvCxnSpPr>
          <p:cNvPr id="55" name="直線單箭頭接點 54"/>
          <p:cNvCxnSpPr/>
          <p:nvPr/>
        </p:nvCxnSpPr>
        <p:spPr>
          <a:xfrm>
            <a:off x="438881" y="5776486"/>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1142629" y="5535602"/>
            <a:ext cx="3031038" cy="830997"/>
          </a:xfrm>
          <a:prstGeom prst="rect">
            <a:avLst/>
          </a:prstGeom>
          <a:noFill/>
        </p:spPr>
        <p:txBody>
          <a:bodyPr wrap="square" rtlCol="0">
            <a:spAutoFit/>
          </a:bodyPr>
          <a:lstStyle/>
          <a:p>
            <a:r>
              <a:rPr lang="en-US" altLang="zh-TW" sz="2400" dirty="0"/>
              <a:t>Movement</a:t>
            </a:r>
          </a:p>
          <a:p>
            <a:r>
              <a:rPr lang="en-US" altLang="zh-TW" sz="2400" dirty="0"/>
              <a:t>of last step</a:t>
            </a:r>
            <a:endParaRPr lang="zh-TW" altLang="en-US" sz="2400" dirty="0"/>
          </a:p>
        </p:txBody>
      </p:sp>
      <p:sp>
        <p:nvSpPr>
          <p:cNvPr id="58" name="文字方塊 57"/>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61208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552265" y="2634037"/>
                <a:ext cx="4304360" cy="1247842"/>
              </a:xfrm>
              <a:prstGeom prst="rect">
                <a:avLst/>
              </a:prstGeom>
              <a:noFill/>
            </p:spPr>
            <p:txBody>
              <a:bodyPr wrap="square" rtlCol="0">
                <a:spAutoFit/>
              </a:bodyPr>
              <a:lstStyle/>
              <a:p>
                <a:r>
                  <a:rPr lang="en-US" altLang="zh-TW" sz="2400" dirty="0"/>
                  <a:t>v</a:t>
                </a:r>
                <a:r>
                  <a:rPr lang="en-US" altLang="zh-TW" sz="2400" baseline="30000" dirty="0"/>
                  <a:t>i</a:t>
                </a:r>
                <a:r>
                  <a:rPr lang="en-US" altLang="zh-TW" sz="2400" dirty="0"/>
                  <a:t> is actually the weighted sum of all the previous gradient: </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r>
                      <a:rPr lang="en-US" altLang="zh-TW" sz="2400" b="0" i="1" smtClean="0">
                        <a:latin typeface="Cambria Math" panose="02040503050406030204" pitchFamily="18" charset="0"/>
                      </a:rPr>
                      <m:t>, …</m:t>
                    </m:r>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e>
                    </m:d>
                  </m:oMath>
                </a14:m>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552265" y="2634037"/>
                <a:ext cx="4304360" cy="1247842"/>
              </a:xfrm>
              <a:prstGeom prst="rect">
                <a:avLst/>
              </a:prstGeom>
              <a:blipFill>
                <a:blip r:embed="rId3"/>
                <a:stretch>
                  <a:fillRect l="-2266" t="-3902" r="-2833" b="-8780"/>
                </a:stretch>
              </a:blipFill>
            </p:spPr>
            <p:txBody>
              <a:bodyPr/>
              <a:lstStyle/>
              <a:p>
                <a:r>
                  <a:rPr lang="zh-TW" altLang="en-US">
                    <a:noFill/>
                  </a:rPr>
                  <a:t> </a:t>
                </a:r>
              </a:p>
            </p:txBody>
          </p:sp>
        </mc:Fallback>
      </mc:AlternateContent>
      <p:sp>
        <p:nvSpPr>
          <p:cNvPr id="58" name="文字方塊 57"/>
          <p:cNvSpPr txBox="1"/>
          <p:nvPr/>
        </p:nvSpPr>
        <p:spPr>
          <a:xfrm>
            <a:off x="940941" y="3958406"/>
            <a:ext cx="2580542" cy="461665"/>
          </a:xfrm>
          <a:prstGeom prst="rect">
            <a:avLst/>
          </a:prstGeom>
          <a:noFill/>
        </p:spPr>
        <p:txBody>
          <a:bodyPr wrap="square" rtlCol="0">
            <a:spAutoFit/>
          </a:bodyPr>
          <a:lstStyle/>
          <a:p>
            <a:r>
              <a:rPr lang="en-US" altLang="zh-TW" sz="2400" dirty="0"/>
              <a:t>v</a:t>
            </a:r>
            <a:r>
              <a:rPr lang="en-US" altLang="zh-TW" sz="2400" baseline="30000" dirty="0"/>
              <a:t>0 </a:t>
            </a:r>
            <a:r>
              <a:rPr lang="en-US" altLang="zh-TW" sz="2400" dirty="0"/>
              <a:t>= 0</a:t>
            </a:r>
            <a:endParaRPr lang="zh-TW" altLang="en-US" sz="2400" dirty="0"/>
          </a:p>
        </p:txBody>
      </p:sp>
      <mc:AlternateContent xmlns:mc="http://schemas.openxmlformats.org/markup-compatibility/2006" xmlns:a14="http://schemas.microsoft.com/office/drawing/2010/main">
        <mc:Choice Requires="a14">
          <p:sp>
            <p:nvSpPr>
              <p:cNvPr id="60" name="文字方塊 59"/>
              <p:cNvSpPr txBox="1"/>
              <p:nvPr/>
            </p:nvSpPr>
            <p:spPr>
              <a:xfrm>
                <a:off x="940941" y="4569174"/>
                <a:ext cx="2679159" cy="461665"/>
              </a:xfrm>
              <a:prstGeom prst="rect">
                <a:avLst/>
              </a:prstGeom>
              <a:noFill/>
            </p:spPr>
            <p:txBody>
              <a:bodyPr wrap="square" rtlCol="0">
                <a:spAutoFit/>
              </a:bodyPr>
              <a:lstStyle/>
              <a:p>
                <a:r>
                  <a:rPr lang="en-US" altLang="zh-TW" sz="2400" dirty="0"/>
                  <a:t>v</a:t>
                </a:r>
                <a:r>
                  <a:rPr lang="en-US" altLang="zh-TW" sz="2400" baseline="30000" dirty="0"/>
                  <a:t>1</a:t>
                </a:r>
                <a:r>
                  <a:rPr lang="en-US" altLang="zh-TW" sz="2400" dirty="0"/>
                  <a:t> =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940941" y="4569174"/>
                <a:ext cx="2679159" cy="461665"/>
              </a:xfrm>
              <a:prstGeom prst="rect">
                <a:avLst/>
              </a:prstGeom>
              <a:blipFill>
                <a:blip r:embed="rId4"/>
                <a:stretch>
                  <a:fillRect l="-3409"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943529" y="5247703"/>
                <a:ext cx="4044062" cy="461665"/>
              </a:xfrm>
              <a:prstGeom prst="rect">
                <a:avLst/>
              </a:prstGeom>
              <a:noFill/>
            </p:spPr>
            <p:txBody>
              <a:bodyPr wrap="square" rtlCol="0">
                <a:spAutoFit/>
              </a:bodyPr>
              <a:lstStyle/>
              <a:p>
                <a:r>
                  <a:rPr lang="en-US" altLang="zh-TW" sz="2400" dirty="0"/>
                  <a:t>v</a:t>
                </a:r>
                <a:r>
                  <a:rPr lang="en-US" altLang="zh-TW" sz="2400" baseline="30000" dirty="0"/>
                  <a:t>2</a:t>
                </a:r>
                <a:r>
                  <a:rPr lang="en-US" altLang="zh-TW" sz="2400" dirty="0"/>
                  <a:t> = - </a:t>
                </a:r>
                <a:r>
                  <a:rPr lang="el-GR" altLang="zh-TW" sz="2400" dirty="0"/>
                  <a:t>λ 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943529" y="5247703"/>
                <a:ext cx="4044062" cy="461665"/>
              </a:xfrm>
              <a:prstGeom prst="rect">
                <a:avLst/>
              </a:prstGeom>
              <a:blipFill>
                <a:blip r:embed="rId5"/>
                <a:stretch>
                  <a:fillRect l="-2413" t="-10526" b="-28947"/>
                </a:stretch>
              </a:blipFill>
            </p:spPr>
            <p:txBody>
              <a:bodyPr/>
              <a:lstStyle/>
              <a:p>
                <a:r>
                  <a:rPr lang="zh-TW" altLang="en-US">
                    <a:noFill/>
                  </a:rPr>
                  <a:t> </a:t>
                </a:r>
              </a:p>
            </p:txBody>
          </p:sp>
        </mc:Fallback>
      </mc:AlternateContent>
      <p:sp>
        <p:nvSpPr>
          <p:cNvPr id="63" name="文字方塊 62"/>
          <p:cNvSpPr txBox="1"/>
          <p:nvPr/>
        </p:nvSpPr>
        <p:spPr>
          <a:xfrm rot="5400000">
            <a:off x="1107611" y="5954393"/>
            <a:ext cx="798660" cy="461665"/>
          </a:xfrm>
          <a:prstGeom prst="rect">
            <a:avLst/>
          </a:prstGeom>
          <a:noFill/>
        </p:spPr>
        <p:txBody>
          <a:bodyPr wrap="square" rtlCol="0">
            <a:spAutoFit/>
          </a:bodyPr>
          <a:lstStyle/>
          <a:p>
            <a:r>
              <a:rPr lang="en-US" altLang="zh-TW" sz="2400" dirty="0"/>
              <a:t>……</a:t>
            </a:r>
            <a:endParaRPr lang="zh-TW" altLang="en-US" sz="2400" baseline="-25000"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6"/>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01909" y="2402286"/>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7"/>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087536" y="3442919"/>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120584" y="396055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9"/>
                <a:stretch>
                  <a:fillRect l="-2443" t="-10667" b="-30667"/>
                </a:stretch>
              </a:blipFill>
            </p:spPr>
            <p:txBody>
              <a:bodyPr/>
              <a:lstStyle/>
              <a:p>
                <a:r>
                  <a:rPr lang="zh-TW" altLang="en-US">
                    <a:noFill/>
                  </a:rPr>
                  <a:t> </a:t>
                </a:r>
              </a:p>
            </p:txBody>
          </p:sp>
        </mc:Fallback>
      </mc:AlternateContent>
      <p:sp>
        <p:nvSpPr>
          <p:cNvPr id="29" name="文字方塊 28"/>
          <p:cNvSpPr txBox="1"/>
          <p:nvPr/>
        </p:nvSpPr>
        <p:spPr>
          <a:xfrm>
            <a:off x="5101909" y="1930581"/>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30" name="文字方塊 29"/>
              <p:cNvSpPr txBox="1"/>
              <p:nvPr/>
            </p:nvSpPr>
            <p:spPr>
              <a:xfrm>
                <a:off x="5087535" y="2925645"/>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a:blip r:embed="rId10"/>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5095139" y="4492400"/>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b="0" i="1" smtClean="0">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a:blip r:embed="rId11"/>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101909" y="4954994"/>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12"/>
                <a:stretch>
                  <a:fillRect l="-2904" t="-10526" b="-28947"/>
                </a:stretch>
              </a:blipFill>
            </p:spPr>
            <p:txBody>
              <a:bodyPr/>
              <a:lstStyle/>
              <a:p>
                <a:r>
                  <a:rPr lang="zh-TW" altLang="en-US">
                    <a:noFill/>
                  </a:rPr>
                  <a:t> </a:t>
                </a:r>
              </a:p>
            </p:txBody>
          </p:sp>
        </mc:Fallback>
      </mc:AlternateContent>
      <p:sp>
        <p:nvSpPr>
          <p:cNvPr id="33" name="文字方塊 32"/>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sp>
        <p:nvSpPr>
          <p:cNvPr id="39" name="文字方塊 38"/>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9604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60" grpId="0"/>
      <p:bldP spid="62" grpId="0"/>
      <p:bldP spid="6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34844" y="2322243"/>
            <a:ext cx="15167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a:off x="3614292" y="1957914"/>
            <a:ext cx="5008285" cy="830997"/>
          </a:xfrm>
          <a:prstGeom prst="rect">
            <a:avLst/>
          </a:prstGeom>
          <a:noFill/>
        </p:spPr>
        <p:txBody>
          <a:bodyPr wrap="square" rtlCol="0">
            <a:spAutoFit/>
          </a:bodyPr>
          <a:lstStyle/>
          <a:p>
            <a:r>
              <a:rPr lang="en-US" altLang="zh-TW" sz="2400" dirty="0"/>
              <a:t>Movement = </a:t>
            </a:r>
          </a:p>
          <a:p>
            <a:r>
              <a:rPr lang="en-US" altLang="zh-TW" sz="2400" dirty="0"/>
              <a:t>Negative of </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𝑤</a:t>
            </a:r>
            <a:r>
              <a:rPr lang="en-US" altLang="zh-TW" sz="2400" dirty="0"/>
              <a:t> + Momentum </a:t>
            </a:r>
            <a:endParaRPr lang="zh-TW" altLang="en-US" sz="2400" dirty="0"/>
          </a:p>
        </p:txBody>
      </p:sp>
      <p:cxnSp>
        <p:nvCxnSpPr>
          <p:cNvPr id="52" name="直線接點 51"/>
          <p:cNvCxnSpPr/>
          <p:nvPr/>
        </p:nvCxnSpPr>
        <p:spPr>
          <a:xfrm>
            <a:off x="7245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347542" y="43078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445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1158073" y="21127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862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862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48603" y="1698324"/>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5" name="橢圓 14"/>
          <p:cNvSpPr/>
          <p:nvPr/>
        </p:nvSpPr>
        <p:spPr>
          <a:xfrm>
            <a:off x="5133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263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1690739"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90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19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6749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14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472766" y="6033714"/>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3016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3483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23353" y="54795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576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560497" y="27317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474622" y="5552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239484" y="55521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5359885" y="55694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7146439" y="55337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4063842" y="307139"/>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Still not guarantee reaching global minima, but give some hope ……</a:t>
            </a:r>
            <a:endParaRPr lang="zh-TW" altLang="en-US" sz="2800" dirty="0"/>
          </a:p>
        </p:txBody>
      </p:sp>
      <p:grpSp>
        <p:nvGrpSpPr>
          <p:cNvPr id="78" name="群組 77"/>
          <p:cNvGrpSpPr/>
          <p:nvPr/>
        </p:nvGrpSpPr>
        <p:grpSpPr>
          <a:xfrm>
            <a:off x="3782570" y="2813822"/>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a:t>
                  </a:r>
                  <a14:m>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62" name="直線單箭頭接點 61"/>
          <p:cNvCxnSpPr/>
          <p:nvPr/>
        </p:nvCxnSpPr>
        <p:spPr>
          <a:xfrm>
            <a:off x="5576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290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14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30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782"/>
            <a:ext cx="7772400" cy="1143000"/>
          </a:xfrm>
        </p:spPr>
        <p:txBody>
          <a:bodyPr/>
          <a:lstStyle/>
          <a:p>
            <a:r>
              <a:rPr lang="en-US" dirty="0"/>
              <a:t>Deep Learning</a:t>
            </a:r>
          </a:p>
        </p:txBody>
      </p:sp>
      <p:sp>
        <p:nvSpPr>
          <p:cNvPr id="3" name="Content Placeholder 2"/>
          <p:cNvSpPr>
            <a:spLocks noGrp="1"/>
          </p:cNvSpPr>
          <p:nvPr>
            <p:ph idx="1"/>
          </p:nvPr>
        </p:nvSpPr>
        <p:spPr>
          <a:xfrm>
            <a:off x="152400" y="1188720"/>
            <a:ext cx="8991600" cy="4114800"/>
          </a:xfrm>
        </p:spPr>
        <p:txBody>
          <a:bodyPr/>
          <a:lstStyle/>
          <a:p>
            <a:r>
              <a:rPr lang="en-US" altLang="zh-CN" dirty="0"/>
              <a:t>Deep learning has an </a:t>
            </a:r>
            <a:r>
              <a:rPr lang="en-US" altLang="zh-CN" b="1" dirty="0"/>
              <a:t>inbuilt automatic multi stage feature learning process </a:t>
            </a:r>
            <a:r>
              <a:rPr lang="en-US" altLang="zh-CN" dirty="0"/>
              <a:t>that learns rich hierarchical representations (i.e. features). </a:t>
            </a:r>
          </a:p>
          <a:p>
            <a:endParaRPr lang="en-US" dirty="0"/>
          </a:p>
        </p:txBody>
      </p:sp>
      <p:sp>
        <p:nvSpPr>
          <p:cNvPr id="51" name="TextBox 50"/>
          <p:cNvSpPr txBox="1"/>
          <p:nvPr/>
        </p:nvSpPr>
        <p:spPr>
          <a:xfrm>
            <a:off x="2091063" y="2874258"/>
            <a:ext cx="968355" cy="738664"/>
          </a:xfrm>
          <a:prstGeom prst="rect">
            <a:avLst/>
          </a:prstGeom>
          <a:noFill/>
          <a:ln w="28575">
            <a:solidFill>
              <a:srgbClr val="C00000"/>
            </a:solidFill>
          </a:ln>
        </p:spPr>
        <p:txBody>
          <a:bodyPr wrap="square" rtlCol="0">
            <a:spAutoFit/>
          </a:bodyPr>
          <a:lstStyle/>
          <a:p>
            <a:pPr algn="ctr"/>
            <a:r>
              <a:rPr lang="en-US" sz="1400" dirty="0"/>
              <a:t>Low Level Features</a:t>
            </a:r>
          </a:p>
        </p:txBody>
      </p:sp>
      <p:sp>
        <p:nvSpPr>
          <p:cNvPr id="52" name="TextBox 51"/>
          <p:cNvSpPr txBox="1"/>
          <p:nvPr/>
        </p:nvSpPr>
        <p:spPr>
          <a:xfrm>
            <a:off x="3617103" y="2874258"/>
            <a:ext cx="917131" cy="738664"/>
          </a:xfrm>
          <a:prstGeom prst="rect">
            <a:avLst/>
          </a:prstGeom>
          <a:noFill/>
          <a:ln w="28575">
            <a:solidFill>
              <a:srgbClr val="C00000"/>
            </a:solidFill>
          </a:ln>
        </p:spPr>
        <p:txBody>
          <a:bodyPr wrap="square" rtlCol="0">
            <a:spAutoFit/>
          </a:bodyPr>
          <a:lstStyle/>
          <a:p>
            <a:pPr algn="ctr"/>
            <a:r>
              <a:rPr lang="en-US" sz="1400" dirty="0"/>
              <a:t>Mid Level Features</a:t>
            </a:r>
          </a:p>
        </p:txBody>
      </p:sp>
      <p:cxnSp>
        <p:nvCxnSpPr>
          <p:cNvPr id="53" name="Straight Arrow Connector 52"/>
          <p:cNvCxnSpPr/>
          <p:nvPr/>
        </p:nvCxnSpPr>
        <p:spPr bwMode="auto">
          <a:xfrm>
            <a:off x="1740346" y="324612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Straight Arrow Connector 53"/>
          <p:cNvCxnSpPr/>
          <p:nvPr/>
        </p:nvCxnSpPr>
        <p:spPr bwMode="auto">
          <a:xfrm flipV="1">
            <a:off x="3076142" y="3243590"/>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p:cNvCxnSpPr/>
          <p:nvPr/>
        </p:nvCxnSpPr>
        <p:spPr bwMode="auto">
          <a:xfrm flipV="1">
            <a:off x="5915264" y="3238574"/>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6" name="TextBox 55"/>
          <p:cNvSpPr txBox="1"/>
          <p:nvPr/>
        </p:nvSpPr>
        <p:spPr>
          <a:xfrm>
            <a:off x="7762969" y="2853610"/>
            <a:ext cx="1345192" cy="738664"/>
          </a:xfrm>
          <a:prstGeom prst="rect">
            <a:avLst/>
          </a:prstGeom>
          <a:noFill/>
          <a:ln w="28575">
            <a:solidFill>
              <a:srgbClr val="C00000"/>
            </a:solidFill>
          </a:ln>
        </p:spPr>
        <p:txBody>
          <a:bodyPr wrap="square" rtlCol="0">
            <a:spAutoFit/>
          </a:bodyPr>
          <a:lstStyle/>
          <a:p>
            <a:pPr algn="ctr"/>
            <a:r>
              <a:rPr lang="en-US" sz="1400" b="1" dirty="0"/>
              <a:t>Output</a:t>
            </a:r>
          </a:p>
          <a:p>
            <a:pPr algn="ctr"/>
            <a:r>
              <a:rPr lang="en-US" sz="1400" b="1" dirty="0"/>
              <a:t>(e.g. outdoor, indoor)</a:t>
            </a:r>
            <a:endParaRPr lang="en-US" sz="1400" dirty="0"/>
          </a:p>
        </p:txBody>
      </p:sp>
      <p:sp>
        <p:nvSpPr>
          <p:cNvPr id="62" name="TextBox 61"/>
          <p:cNvSpPr txBox="1"/>
          <p:nvPr/>
        </p:nvSpPr>
        <p:spPr>
          <a:xfrm>
            <a:off x="5004877" y="2874258"/>
            <a:ext cx="917131" cy="738664"/>
          </a:xfrm>
          <a:prstGeom prst="rect">
            <a:avLst/>
          </a:prstGeom>
          <a:noFill/>
          <a:ln w="28575">
            <a:solidFill>
              <a:srgbClr val="C00000"/>
            </a:solidFill>
          </a:ln>
        </p:spPr>
        <p:txBody>
          <a:bodyPr wrap="square" rtlCol="0">
            <a:spAutoFit/>
          </a:bodyPr>
          <a:lstStyle/>
          <a:p>
            <a:pPr algn="ctr"/>
            <a:r>
              <a:rPr lang="en-US" sz="1400" dirty="0"/>
              <a:t>High Level Features</a:t>
            </a:r>
          </a:p>
        </p:txBody>
      </p:sp>
      <p:cxnSp>
        <p:nvCxnSpPr>
          <p:cNvPr id="63" name="Straight Arrow Connector 62"/>
          <p:cNvCxnSpPr/>
          <p:nvPr/>
        </p:nvCxnSpPr>
        <p:spPr bwMode="auto">
          <a:xfrm flipV="1">
            <a:off x="4534234" y="3222942"/>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4" name="TextBox 63"/>
          <p:cNvSpPr txBox="1"/>
          <p:nvPr/>
        </p:nvSpPr>
        <p:spPr>
          <a:xfrm>
            <a:off x="6371039" y="2981980"/>
            <a:ext cx="917131" cy="523220"/>
          </a:xfrm>
          <a:prstGeom prst="rect">
            <a:avLst/>
          </a:prstGeom>
          <a:noFill/>
          <a:ln w="28575">
            <a:solidFill>
              <a:srgbClr val="C00000"/>
            </a:solidFill>
          </a:ln>
        </p:spPr>
        <p:txBody>
          <a:bodyPr wrap="square" rtlCol="0">
            <a:spAutoFit/>
          </a:bodyPr>
          <a:lstStyle/>
          <a:p>
            <a:pPr algn="ctr"/>
            <a:r>
              <a:rPr lang="en-US" sz="1400" dirty="0"/>
              <a:t>Trainable Classifier</a:t>
            </a:r>
          </a:p>
        </p:txBody>
      </p:sp>
      <p:cxnSp>
        <p:nvCxnSpPr>
          <p:cNvPr id="73" name="Straight Arrow Connector 72"/>
          <p:cNvCxnSpPr/>
          <p:nvPr/>
        </p:nvCxnSpPr>
        <p:spPr bwMode="auto">
          <a:xfrm flipV="1">
            <a:off x="7303038" y="3240970"/>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877287" y="4545829"/>
            <a:ext cx="2465542" cy="1520912"/>
          </a:xfrm>
          <a:prstGeom prst="rect">
            <a:avLst/>
          </a:prstGeom>
        </p:spPr>
      </p:pic>
      <p:grpSp>
        <p:nvGrpSpPr>
          <p:cNvPr id="45" name="Group 44"/>
          <p:cNvGrpSpPr/>
          <p:nvPr/>
        </p:nvGrpSpPr>
        <p:grpSpPr>
          <a:xfrm>
            <a:off x="2962560" y="4075791"/>
            <a:ext cx="1506702" cy="2463265"/>
            <a:chOff x="1607820" y="2446906"/>
            <a:chExt cx="2176541" cy="3256986"/>
          </a:xfrm>
        </p:grpSpPr>
        <p:pic>
          <p:nvPicPr>
            <p:cNvPr id="46" name="Picture 45"/>
            <p:cNvPicPr>
              <a:picLocks noChangeAspect="1"/>
            </p:cNvPicPr>
            <p:nvPr/>
          </p:nvPicPr>
          <p:blipFill>
            <a:blip r:embed="rId4"/>
            <a:stretch>
              <a:fillRect/>
            </a:stretch>
          </p:blipFill>
          <p:spPr>
            <a:xfrm>
              <a:off x="1623060" y="2446908"/>
              <a:ext cx="695640" cy="625846"/>
            </a:xfrm>
            <a:prstGeom prst="rect">
              <a:avLst/>
            </a:prstGeom>
          </p:spPr>
        </p:pic>
        <p:pic>
          <p:nvPicPr>
            <p:cNvPr id="47" name="Picture 46"/>
            <p:cNvPicPr>
              <a:picLocks noChangeAspect="1"/>
            </p:cNvPicPr>
            <p:nvPr/>
          </p:nvPicPr>
          <p:blipFill>
            <a:blip r:embed="rId5"/>
            <a:stretch>
              <a:fillRect/>
            </a:stretch>
          </p:blipFill>
          <p:spPr>
            <a:xfrm>
              <a:off x="2362200" y="2446907"/>
              <a:ext cx="700295" cy="619175"/>
            </a:xfrm>
            <a:prstGeom prst="rect">
              <a:avLst/>
            </a:prstGeom>
          </p:spPr>
        </p:pic>
        <p:pic>
          <p:nvPicPr>
            <p:cNvPr id="48" name="Picture 47"/>
            <p:cNvPicPr>
              <a:picLocks noChangeAspect="1"/>
            </p:cNvPicPr>
            <p:nvPr/>
          </p:nvPicPr>
          <p:blipFill>
            <a:blip r:embed="rId6"/>
            <a:stretch>
              <a:fillRect/>
            </a:stretch>
          </p:blipFill>
          <p:spPr>
            <a:xfrm>
              <a:off x="3093720" y="2446906"/>
              <a:ext cx="678617" cy="618227"/>
            </a:xfrm>
            <a:prstGeom prst="rect">
              <a:avLst/>
            </a:prstGeom>
          </p:spPr>
        </p:pic>
        <p:pic>
          <p:nvPicPr>
            <p:cNvPr id="49" name="Picture 48"/>
            <p:cNvPicPr>
              <a:picLocks noChangeAspect="1"/>
            </p:cNvPicPr>
            <p:nvPr/>
          </p:nvPicPr>
          <p:blipFill>
            <a:blip r:embed="rId7"/>
            <a:stretch>
              <a:fillRect/>
            </a:stretch>
          </p:blipFill>
          <p:spPr>
            <a:xfrm>
              <a:off x="1607820" y="3107538"/>
              <a:ext cx="706764" cy="620063"/>
            </a:xfrm>
            <a:prstGeom prst="rect">
              <a:avLst/>
            </a:prstGeom>
          </p:spPr>
        </p:pic>
        <p:pic>
          <p:nvPicPr>
            <p:cNvPr id="88" name="Picture 87"/>
            <p:cNvPicPr>
              <a:picLocks noChangeAspect="1"/>
            </p:cNvPicPr>
            <p:nvPr/>
          </p:nvPicPr>
          <p:blipFill>
            <a:blip r:embed="rId8"/>
            <a:stretch>
              <a:fillRect/>
            </a:stretch>
          </p:blipFill>
          <p:spPr>
            <a:xfrm>
              <a:off x="2354580" y="3107538"/>
              <a:ext cx="700296" cy="607184"/>
            </a:xfrm>
            <a:prstGeom prst="rect">
              <a:avLst/>
            </a:prstGeom>
          </p:spPr>
        </p:pic>
        <p:pic>
          <p:nvPicPr>
            <p:cNvPr id="89" name="Picture 88"/>
            <p:cNvPicPr>
              <a:picLocks noChangeAspect="1"/>
            </p:cNvPicPr>
            <p:nvPr/>
          </p:nvPicPr>
          <p:blipFill>
            <a:blip r:embed="rId9"/>
            <a:stretch>
              <a:fillRect/>
            </a:stretch>
          </p:blipFill>
          <p:spPr>
            <a:xfrm>
              <a:off x="3105746" y="3101340"/>
              <a:ext cx="666591" cy="626261"/>
            </a:xfrm>
            <a:prstGeom prst="rect">
              <a:avLst/>
            </a:prstGeom>
          </p:spPr>
        </p:pic>
        <p:pic>
          <p:nvPicPr>
            <p:cNvPr id="90" name="Picture 89"/>
            <p:cNvPicPr>
              <a:picLocks noChangeAspect="1"/>
            </p:cNvPicPr>
            <p:nvPr/>
          </p:nvPicPr>
          <p:blipFill>
            <a:blip r:embed="rId10"/>
            <a:stretch>
              <a:fillRect/>
            </a:stretch>
          </p:blipFill>
          <p:spPr>
            <a:xfrm>
              <a:off x="1607821" y="3774209"/>
              <a:ext cx="706764" cy="624500"/>
            </a:xfrm>
            <a:prstGeom prst="rect">
              <a:avLst/>
            </a:prstGeom>
          </p:spPr>
        </p:pic>
        <p:pic>
          <p:nvPicPr>
            <p:cNvPr id="91" name="Picture 90"/>
            <p:cNvPicPr>
              <a:picLocks noChangeAspect="1"/>
            </p:cNvPicPr>
            <p:nvPr/>
          </p:nvPicPr>
          <p:blipFill>
            <a:blip r:embed="rId11"/>
            <a:stretch>
              <a:fillRect/>
            </a:stretch>
          </p:blipFill>
          <p:spPr>
            <a:xfrm>
              <a:off x="2354580" y="3764280"/>
              <a:ext cx="700295" cy="634429"/>
            </a:xfrm>
            <a:prstGeom prst="rect">
              <a:avLst/>
            </a:prstGeom>
          </p:spPr>
        </p:pic>
        <p:pic>
          <p:nvPicPr>
            <p:cNvPr id="92" name="Picture 91"/>
            <p:cNvPicPr>
              <a:picLocks noChangeAspect="1"/>
            </p:cNvPicPr>
            <p:nvPr/>
          </p:nvPicPr>
          <p:blipFill>
            <a:blip r:embed="rId12"/>
            <a:stretch>
              <a:fillRect/>
            </a:stretch>
          </p:blipFill>
          <p:spPr>
            <a:xfrm>
              <a:off x="2346960" y="5072821"/>
              <a:ext cx="700296" cy="631071"/>
            </a:xfrm>
            <a:prstGeom prst="rect">
              <a:avLst/>
            </a:prstGeom>
          </p:spPr>
        </p:pic>
        <p:pic>
          <p:nvPicPr>
            <p:cNvPr id="93" name="Picture 92"/>
            <p:cNvPicPr>
              <a:picLocks noChangeAspect="1"/>
            </p:cNvPicPr>
            <p:nvPr/>
          </p:nvPicPr>
          <p:blipFill>
            <a:blip r:embed="rId13"/>
            <a:stretch>
              <a:fillRect/>
            </a:stretch>
          </p:blipFill>
          <p:spPr>
            <a:xfrm>
              <a:off x="1607820" y="4432741"/>
              <a:ext cx="695640" cy="624500"/>
            </a:xfrm>
            <a:prstGeom prst="rect">
              <a:avLst/>
            </a:prstGeom>
          </p:spPr>
        </p:pic>
        <p:pic>
          <p:nvPicPr>
            <p:cNvPr id="94" name="Picture 93"/>
            <p:cNvPicPr>
              <a:picLocks noChangeAspect="1"/>
            </p:cNvPicPr>
            <p:nvPr/>
          </p:nvPicPr>
          <p:blipFill>
            <a:blip r:embed="rId14"/>
            <a:stretch>
              <a:fillRect/>
            </a:stretch>
          </p:blipFill>
          <p:spPr>
            <a:xfrm>
              <a:off x="2346960" y="4423735"/>
              <a:ext cx="700295" cy="623526"/>
            </a:xfrm>
            <a:prstGeom prst="rect">
              <a:avLst/>
            </a:prstGeom>
          </p:spPr>
        </p:pic>
        <p:pic>
          <p:nvPicPr>
            <p:cNvPr id="95" name="Picture 94"/>
            <p:cNvPicPr>
              <a:picLocks noChangeAspect="1"/>
            </p:cNvPicPr>
            <p:nvPr/>
          </p:nvPicPr>
          <p:blipFill>
            <a:blip r:embed="rId15"/>
            <a:stretch>
              <a:fillRect/>
            </a:stretch>
          </p:blipFill>
          <p:spPr>
            <a:xfrm>
              <a:off x="3105744" y="3756660"/>
              <a:ext cx="678617" cy="634429"/>
            </a:xfrm>
            <a:prstGeom prst="rect">
              <a:avLst/>
            </a:prstGeom>
          </p:spPr>
        </p:pic>
        <p:pic>
          <p:nvPicPr>
            <p:cNvPr id="96" name="Picture 95"/>
            <p:cNvPicPr>
              <a:picLocks noChangeAspect="1"/>
            </p:cNvPicPr>
            <p:nvPr/>
          </p:nvPicPr>
          <p:blipFill>
            <a:blip r:embed="rId16"/>
            <a:stretch>
              <a:fillRect/>
            </a:stretch>
          </p:blipFill>
          <p:spPr>
            <a:xfrm>
              <a:off x="3105744" y="4419600"/>
              <a:ext cx="678617" cy="627661"/>
            </a:xfrm>
            <a:prstGeom prst="rect">
              <a:avLst/>
            </a:prstGeom>
          </p:spPr>
        </p:pic>
        <p:pic>
          <p:nvPicPr>
            <p:cNvPr id="97" name="Picture 96"/>
            <p:cNvPicPr>
              <a:picLocks noChangeAspect="1"/>
            </p:cNvPicPr>
            <p:nvPr/>
          </p:nvPicPr>
          <p:blipFill>
            <a:blip r:embed="rId17"/>
            <a:stretch>
              <a:fillRect/>
            </a:stretch>
          </p:blipFill>
          <p:spPr>
            <a:xfrm>
              <a:off x="1607821" y="5072821"/>
              <a:ext cx="695640" cy="631071"/>
            </a:xfrm>
            <a:prstGeom prst="rect">
              <a:avLst/>
            </a:prstGeom>
          </p:spPr>
        </p:pic>
        <p:pic>
          <p:nvPicPr>
            <p:cNvPr id="98" name="Picture 97"/>
            <p:cNvPicPr>
              <a:picLocks noChangeAspect="1"/>
            </p:cNvPicPr>
            <p:nvPr/>
          </p:nvPicPr>
          <p:blipFill>
            <a:blip r:embed="rId18"/>
            <a:stretch>
              <a:fillRect/>
            </a:stretch>
          </p:blipFill>
          <p:spPr>
            <a:xfrm>
              <a:off x="3105744" y="5067300"/>
              <a:ext cx="678617" cy="636592"/>
            </a:xfrm>
            <a:prstGeom prst="rect">
              <a:avLst/>
            </a:prstGeom>
          </p:spPr>
        </p:pic>
      </p:grpSp>
      <p:grpSp>
        <p:nvGrpSpPr>
          <p:cNvPr id="99" name="Group 98"/>
          <p:cNvGrpSpPr/>
          <p:nvPr/>
        </p:nvGrpSpPr>
        <p:grpSpPr>
          <a:xfrm>
            <a:off x="4570072" y="4040403"/>
            <a:ext cx="1664541" cy="2498653"/>
            <a:chOff x="4524496" y="2438400"/>
            <a:chExt cx="2012703" cy="3312179"/>
          </a:xfrm>
        </p:grpSpPr>
        <p:pic>
          <p:nvPicPr>
            <p:cNvPr id="100" name="Picture 99"/>
            <p:cNvPicPr>
              <a:picLocks noChangeAspect="1"/>
            </p:cNvPicPr>
            <p:nvPr/>
          </p:nvPicPr>
          <p:blipFill>
            <a:blip r:embed="rId19"/>
            <a:stretch>
              <a:fillRect/>
            </a:stretch>
          </p:blipFill>
          <p:spPr>
            <a:xfrm>
              <a:off x="4524497" y="2438400"/>
              <a:ext cx="643625" cy="626733"/>
            </a:xfrm>
            <a:prstGeom prst="rect">
              <a:avLst/>
            </a:prstGeom>
          </p:spPr>
        </p:pic>
        <p:pic>
          <p:nvPicPr>
            <p:cNvPr id="101" name="Picture 100"/>
            <p:cNvPicPr>
              <a:picLocks noChangeAspect="1"/>
            </p:cNvPicPr>
            <p:nvPr/>
          </p:nvPicPr>
          <p:blipFill>
            <a:blip r:embed="rId20"/>
            <a:stretch>
              <a:fillRect/>
            </a:stretch>
          </p:blipFill>
          <p:spPr>
            <a:xfrm>
              <a:off x="4524497" y="3116580"/>
              <a:ext cx="643625" cy="625848"/>
            </a:xfrm>
            <a:prstGeom prst="rect">
              <a:avLst/>
            </a:prstGeom>
          </p:spPr>
        </p:pic>
        <p:pic>
          <p:nvPicPr>
            <p:cNvPr id="102" name="Picture 101"/>
            <p:cNvPicPr>
              <a:picLocks noChangeAspect="1"/>
            </p:cNvPicPr>
            <p:nvPr/>
          </p:nvPicPr>
          <p:blipFill>
            <a:blip r:embed="rId21"/>
            <a:stretch>
              <a:fillRect/>
            </a:stretch>
          </p:blipFill>
          <p:spPr>
            <a:xfrm>
              <a:off x="4524496" y="3789961"/>
              <a:ext cx="643625" cy="628125"/>
            </a:xfrm>
            <a:prstGeom prst="rect">
              <a:avLst/>
            </a:prstGeom>
          </p:spPr>
        </p:pic>
        <p:pic>
          <p:nvPicPr>
            <p:cNvPr id="103" name="Picture 102"/>
            <p:cNvPicPr>
              <a:picLocks noChangeAspect="1"/>
            </p:cNvPicPr>
            <p:nvPr/>
          </p:nvPicPr>
          <p:blipFill>
            <a:blip r:embed="rId22"/>
            <a:stretch>
              <a:fillRect/>
            </a:stretch>
          </p:blipFill>
          <p:spPr>
            <a:xfrm>
              <a:off x="5203254" y="2438400"/>
              <a:ext cx="657721" cy="626733"/>
            </a:xfrm>
            <a:prstGeom prst="rect">
              <a:avLst/>
            </a:prstGeom>
          </p:spPr>
        </p:pic>
        <p:pic>
          <p:nvPicPr>
            <p:cNvPr id="104" name="Picture 103"/>
            <p:cNvPicPr>
              <a:picLocks noChangeAspect="1"/>
            </p:cNvPicPr>
            <p:nvPr/>
          </p:nvPicPr>
          <p:blipFill>
            <a:blip r:embed="rId23"/>
            <a:stretch>
              <a:fillRect/>
            </a:stretch>
          </p:blipFill>
          <p:spPr>
            <a:xfrm>
              <a:off x="5890260" y="2446021"/>
              <a:ext cx="646939" cy="626733"/>
            </a:xfrm>
            <a:prstGeom prst="rect">
              <a:avLst/>
            </a:prstGeom>
          </p:spPr>
        </p:pic>
        <p:pic>
          <p:nvPicPr>
            <p:cNvPr id="105" name="Picture 104"/>
            <p:cNvPicPr>
              <a:picLocks noChangeAspect="1"/>
            </p:cNvPicPr>
            <p:nvPr/>
          </p:nvPicPr>
          <p:blipFill>
            <a:blip r:embed="rId24"/>
            <a:stretch>
              <a:fillRect/>
            </a:stretch>
          </p:blipFill>
          <p:spPr>
            <a:xfrm>
              <a:off x="5203254" y="3116580"/>
              <a:ext cx="651481" cy="625848"/>
            </a:xfrm>
            <a:prstGeom prst="rect">
              <a:avLst/>
            </a:prstGeom>
          </p:spPr>
        </p:pic>
        <p:pic>
          <p:nvPicPr>
            <p:cNvPr id="106" name="Picture 105"/>
            <p:cNvPicPr>
              <a:picLocks noChangeAspect="1"/>
            </p:cNvPicPr>
            <p:nvPr/>
          </p:nvPicPr>
          <p:blipFill>
            <a:blip r:embed="rId25"/>
            <a:stretch>
              <a:fillRect/>
            </a:stretch>
          </p:blipFill>
          <p:spPr>
            <a:xfrm>
              <a:off x="5890260" y="3116580"/>
              <a:ext cx="646939" cy="625848"/>
            </a:xfrm>
            <a:prstGeom prst="rect">
              <a:avLst/>
            </a:prstGeom>
          </p:spPr>
        </p:pic>
        <p:pic>
          <p:nvPicPr>
            <p:cNvPr id="107" name="Picture 106"/>
            <p:cNvPicPr>
              <a:picLocks noChangeAspect="1"/>
            </p:cNvPicPr>
            <p:nvPr/>
          </p:nvPicPr>
          <p:blipFill>
            <a:blip r:embed="rId26"/>
            <a:stretch>
              <a:fillRect/>
            </a:stretch>
          </p:blipFill>
          <p:spPr>
            <a:xfrm>
              <a:off x="5205016" y="3793491"/>
              <a:ext cx="649720" cy="624595"/>
            </a:xfrm>
            <a:prstGeom prst="rect">
              <a:avLst/>
            </a:prstGeom>
          </p:spPr>
        </p:pic>
        <p:pic>
          <p:nvPicPr>
            <p:cNvPr id="108" name="Picture 107"/>
            <p:cNvPicPr>
              <a:picLocks noChangeAspect="1"/>
            </p:cNvPicPr>
            <p:nvPr/>
          </p:nvPicPr>
          <p:blipFill>
            <a:blip r:embed="rId27"/>
            <a:stretch>
              <a:fillRect/>
            </a:stretch>
          </p:blipFill>
          <p:spPr>
            <a:xfrm>
              <a:off x="5890260" y="3787140"/>
              <a:ext cx="646939" cy="630946"/>
            </a:xfrm>
            <a:prstGeom prst="rect">
              <a:avLst/>
            </a:prstGeom>
          </p:spPr>
        </p:pic>
        <p:pic>
          <p:nvPicPr>
            <p:cNvPr id="109" name="Picture 108"/>
            <p:cNvPicPr>
              <a:picLocks noChangeAspect="1"/>
            </p:cNvPicPr>
            <p:nvPr/>
          </p:nvPicPr>
          <p:blipFill>
            <a:blip r:embed="rId28"/>
            <a:stretch>
              <a:fillRect/>
            </a:stretch>
          </p:blipFill>
          <p:spPr>
            <a:xfrm>
              <a:off x="4524496" y="4465321"/>
              <a:ext cx="643625" cy="630947"/>
            </a:xfrm>
            <a:prstGeom prst="rect">
              <a:avLst/>
            </a:prstGeom>
          </p:spPr>
        </p:pic>
        <p:pic>
          <p:nvPicPr>
            <p:cNvPr id="110" name="Picture 109"/>
            <p:cNvPicPr>
              <a:picLocks noChangeAspect="1"/>
            </p:cNvPicPr>
            <p:nvPr/>
          </p:nvPicPr>
          <p:blipFill>
            <a:blip r:embed="rId29"/>
            <a:stretch>
              <a:fillRect/>
            </a:stretch>
          </p:blipFill>
          <p:spPr>
            <a:xfrm>
              <a:off x="5203254" y="4465320"/>
              <a:ext cx="651481" cy="630947"/>
            </a:xfrm>
            <a:prstGeom prst="rect">
              <a:avLst/>
            </a:prstGeom>
          </p:spPr>
        </p:pic>
        <p:pic>
          <p:nvPicPr>
            <p:cNvPr id="111" name="Picture 110"/>
            <p:cNvPicPr>
              <a:picLocks noChangeAspect="1"/>
            </p:cNvPicPr>
            <p:nvPr/>
          </p:nvPicPr>
          <p:blipFill>
            <a:blip r:embed="rId30"/>
            <a:stretch>
              <a:fillRect/>
            </a:stretch>
          </p:blipFill>
          <p:spPr>
            <a:xfrm>
              <a:off x="5901503" y="4465320"/>
              <a:ext cx="635696" cy="630948"/>
            </a:xfrm>
            <a:prstGeom prst="rect">
              <a:avLst/>
            </a:prstGeom>
          </p:spPr>
        </p:pic>
        <p:pic>
          <p:nvPicPr>
            <p:cNvPr id="112" name="Picture 111"/>
            <p:cNvPicPr>
              <a:picLocks noChangeAspect="1"/>
            </p:cNvPicPr>
            <p:nvPr/>
          </p:nvPicPr>
          <p:blipFill>
            <a:blip r:embed="rId31"/>
            <a:stretch>
              <a:fillRect/>
            </a:stretch>
          </p:blipFill>
          <p:spPr>
            <a:xfrm>
              <a:off x="4524496" y="5138337"/>
              <a:ext cx="649484" cy="612241"/>
            </a:xfrm>
            <a:prstGeom prst="rect">
              <a:avLst/>
            </a:prstGeom>
          </p:spPr>
        </p:pic>
        <p:pic>
          <p:nvPicPr>
            <p:cNvPr id="113" name="Picture 112"/>
            <p:cNvPicPr>
              <a:picLocks noChangeAspect="1"/>
            </p:cNvPicPr>
            <p:nvPr/>
          </p:nvPicPr>
          <p:blipFill>
            <a:blip r:embed="rId32"/>
            <a:stretch>
              <a:fillRect/>
            </a:stretch>
          </p:blipFill>
          <p:spPr>
            <a:xfrm>
              <a:off x="5217288" y="5138334"/>
              <a:ext cx="637447" cy="612244"/>
            </a:xfrm>
            <a:prstGeom prst="rect">
              <a:avLst/>
            </a:prstGeom>
          </p:spPr>
        </p:pic>
        <p:pic>
          <p:nvPicPr>
            <p:cNvPr id="114" name="Picture 113"/>
            <p:cNvPicPr>
              <a:picLocks noChangeAspect="1"/>
            </p:cNvPicPr>
            <p:nvPr/>
          </p:nvPicPr>
          <p:blipFill>
            <a:blip r:embed="rId33"/>
            <a:stretch>
              <a:fillRect/>
            </a:stretch>
          </p:blipFill>
          <p:spPr>
            <a:xfrm>
              <a:off x="5890260" y="5138335"/>
              <a:ext cx="640804" cy="612244"/>
            </a:xfrm>
            <a:prstGeom prst="rect">
              <a:avLst/>
            </a:prstGeom>
          </p:spPr>
        </p:pic>
      </p:grpSp>
      <p:grpSp>
        <p:nvGrpSpPr>
          <p:cNvPr id="115" name="Group 114"/>
          <p:cNvGrpSpPr/>
          <p:nvPr/>
        </p:nvGrpSpPr>
        <p:grpSpPr>
          <a:xfrm>
            <a:off x="6336464" y="4066213"/>
            <a:ext cx="1816935" cy="2472842"/>
            <a:chOff x="5142015" y="2305442"/>
            <a:chExt cx="2816469" cy="3434576"/>
          </a:xfrm>
        </p:grpSpPr>
        <p:pic>
          <p:nvPicPr>
            <p:cNvPr id="116" name="Picture 115"/>
            <p:cNvPicPr>
              <a:picLocks noChangeAspect="1"/>
            </p:cNvPicPr>
            <p:nvPr/>
          </p:nvPicPr>
          <p:blipFill>
            <a:blip r:embed="rId34"/>
            <a:stretch>
              <a:fillRect/>
            </a:stretch>
          </p:blipFill>
          <p:spPr>
            <a:xfrm>
              <a:off x="5142016" y="4026763"/>
              <a:ext cx="1381983" cy="837618"/>
            </a:xfrm>
            <a:prstGeom prst="rect">
              <a:avLst/>
            </a:prstGeom>
          </p:spPr>
        </p:pic>
        <p:pic>
          <p:nvPicPr>
            <p:cNvPr id="117" name="Picture 116"/>
            <p:cNvPicPr>
              <a:picLocks noChangeAspect="1"/>
            </p:cNvPicPr>
            <p:nvPr/>
          </p:nvPicPr>
          <p:blipFill>
            <a:blip r:embed="rId35"/>
            <a:stretch>
              <a:fillRect/>
            </a:stretch>
          </p:blipFill>
          <p:spPr>
            <a:xfrm>
              <a:off x="6567154" y="2309746"/>
              <a:ext cx="1372080" cy="807829"/>
            </a:xfrm>
            <a:prstGeom prst="rect">
              <a:avLst/>
            </a:prstGeom>
          </p:spPr>
        </p:pic>
        <p:pic>
          <p:nvPicPr>
            <p:cNvPr id="118" name="Picture 117"/>
            <p:cNvPicPr>
              <a:picLocks noChangeAspect="1"/>
            </p:cNvPicPr>
            <p:nvPr/>
          </p:nvPicPr>
          <p:blipFill>
            <a:blip r:embed="rId36"/>
            <a:stretch>
              <a:fillRect/>
            </a:stretch>
          </p:blipFill>
          <p:spPr>
            <a:xfrm>
              <a:off x="6576520" y="3162300"/>
              <a:ext cx="1381964" cy="829613"/>
            </a:xfrm>
            <a:prstGeom prst="rect">
              <a:avLst/>
            </a:prstGeom>
          </p:spPr>
        </p:pic>
        <p:pic>
          <p:nvPicPr>
            <p:cNvPr id="119" name="Picture 118"/>
            <p:cNvPicPr>
              <a:picLocks noChangeAspect="1"/>
            </p:cNvPicPr>
            <p:nvPr/>
          </p:nvPicPr>
          <p:blipFill>
            <a:blip r:embed="rId37"/>
            <a:stretch>
              <a:fillRect/>
            </a:stretch>
          </p:blipFill>
          <p:spPr>
            <a:xfrm>
              <a:off x="5142017" y="2305442"/>
              <a:ext cx="1381983" cy="812133"/>
            </a:xfrm>
            <a:prstGeom prst="rect">
              <a:avLst/>
            </a:prstGeom>
          </p:spPr>
        </p:pic>
        <p:pic>
          <p:nvPicPr>
            <p:cNvPr id="120" name="Picture 119"/>
            <p:cNvPicPr>
              <a:picLocks noChangeAspect="1"/>
            </p:cNvPicPr>
            <p:nvPr/>
          </p:nvPicPr>
          <p:blipFill>
            <a:blip r:embed="rId38"/>
            <a:stretch>
              <a:fillRect/>
            </a:stretch>
          </p:blipFill>
          <p:spPr>
            <a:xfrm>
              <a:off x="5144301" y="3162300"/>
              <a:ext cx="1379700" cy="814442"/>
            </a:xfrm>
            <a:prstGeom prst="rect">
              <a:avLst/>
            </a:prstGeom>
          </p:spPr>
        </p:pic>
        <p:pic>
          <p:nvPicPr>
            <p:cNvPr id="121" name="Picture 120"/>
            <p:cNvPicPr>
              <a:picLocks noChangeAspect="1"/>
            </p:cNvPicPr>
            <p:nvPr/>
          </p:nvPicPr>
          <p:blipFill>
            <a:blip r:embed="rId39"/>
            <a:stretch>
              <a:fillRect/>
            </a:stretch>
          </p:blipFill>
          <p:spPr>
            <a:xfrm>
              <a:off x="6576520" y="4036822"/>
              <a:ext cx="1362714" cy="824738"/>
            </a:xfrm>
            <a:prstGeom prst="rect">
              <a:avLst/>
            </a:prstGeom>
          </p:spPr>
        </p:pic>
        <p:pic>
          <p:nvPicPr>
            <p:cNvPr id="122" name="Picture 121"/>
            <p:cNvPicPr>
              <a:picLocks noChangeAspect="1"/>
            </p:cNvPicPr>
            <p:nvPr/>
          </p:nvPicPr>
          <p:blipFill>
            <a:blip r:embed="rId40"/>
            <a:stretch>
              <a:fillRect/>
            </a:stretch>
          </p:blipFill>
          <p:spPr>
            <a:xfrm>
              <a:off x="5142015" y="4892420"/>
              <a:ext cx="1381983" cy="847598"/>
            </a:xfrm>
            <a:prstGeom prst="rect">
              <a:avLst/>
            </a:prstGeom>
          </p:spPr>
        </p:pic>
        <p:pic>
          <p:nvPicPr>
            <p:cNvPr id="123" name="Picture 122"/>
            <p:cNvPicPr>
              <a:picLocks noChangeAspect="1"/>
            </p:cNvPicPr>
            <p:nvPr/>
          </p:nvPicPr>
          <p:blipFill>
            <a:blip r:embed="rId41"/>
            <a:stretch>
              <a:fillRect/>
            </a:stretch>
          </p:blipFill>
          <p:spPr>
            <a:xfrm>
              <a:off x="6567154" y="4923768"/>
              <a:ext cx="1391330" cy="816250"/>
            </a:xfrm>
            <a:prstGeom prst="rect">
              <a:avLst/>
            </a:prstGeom>
          </p:spPr>
        </p:pic>
      </p:grpSp>
      <p:pic>
        <p:nvPicPr>
          <p:cNvPr id="125" name="Picture 124"/>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52400" y="2670751"/>
            <a:ext cx="1580888" cy="1190076"/>
          </a:xfrm>
          <a:prstGeom prst="rect">
            <a:avLst/>
          </a:prstGeom>
        </p:spPr>
      </p:pic>
    </p:spTree>
    <p:extLst>
      <p:ext uri="{BB962C8B-B14F-4D97-AF65-F5344CB8AC3E}">
        <p14:creationId xmlns:p14="http://schemas.microsoft.com/office/powerpoint/2010/main" val="286806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6" grpId="0" animBg="1"/>
      <p:bldP spid="62"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Adam</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7" name="圖片 6"/>
          <p:cNvPicPr>
            <a:picLocks noChangeAspect="1"/>
          </p:cNvPicPr>
          <p:nvPr/>
        </p:nvPicPr>
        <p:blipFill>
          <a:blip r:embed="rId3"/>
          <a:stretch>
            <a:fillRect/>
          </a:stretch>
        </p:blipFill>
        <p:spPr>
          <a:xfrm>
            <a:off x="628650" y="1558298"/>
            <a:ext cx="8092324" cy="5097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p:cNvSpPr txBox="1"/>
          <p:nvPr/>
        </p:nvSpPr>
        <p:spPr>
          <a:xfrm>
            <a:off x="9407769" y="5345723"/>
            <a:ext cx="184731" cy="369332"/>
          </a:xfrm>
          <a:prstGeom prst="rect">
            <a:avLst/>
          </a:prstGeom>
          <a:noFill/>
        </p:spPr>
        <p:txBody>
          <a:bodyPr wrap="none" rtlCol="0">
            <a:spAutoFit/>
          </a:bodyPr>
          <a:lstStyle/>
          <a:p>
            <a:endParaRPr lang="zh-TW" altLang="en-US" dirty="0"/>
          </a:p>
        </p:txBody>
      </p:sp>
      <p:sp>
        <p:nvSpPr>
          <p:cNvPr id="8" name="文字方塊 7"/>
          <p:cNvSpPr txBox="1"/>
          <p:nvPr/>
        </p:nvSpPr>
        <p:spPr>
          <a:xfrm>
            <a:off x="3373890" y="766297"/>
            <a:ext cx="402499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err="1"/>
              <a:t>RMSProp</a:t>
            </a:r>
            <a:r>
              <a:rPr lang="en-US" altLang="zh-TW" sz="2800" dirty="0"/>
              <a:t> + Momentum </a:t>
            </a:r>
            <a:endParaRPr lang="zh-TW" altLang="en-US" sz="2800" dirty="0"/>
          </a:p>
        </p:txBody>
      </p:sp>
      <p:sp>
        <p:nvSpPr>
          <p:cNvPr id="4" name="文字方塊 3"/>
          <p:cNvSpPr txBox="1"/>
          <p:nvPr/>
        </p:nvSpPr>
        <p:spPr>
          <a:xfrm>
            <a:off x="4293705" y="3635526"/>
            <a:ext cx="2809459" cy="461665"/>
          </a:xfrm>
          <a:prstGeom prst="rect">
            <a:avLst/>
          </a:prstGeom>
          <a:noFill/>
        </p:spPr>
        <p:txBody>
          <a:bodyPr wrap="square" rtlCol="0">
            <a:spAutoFit/>
          </a:bodyPr>
          <a:lstStyle/>
          <a:p>
            <a:r>
              <a:rPr lang="en-US" altLang="zh-TW" sz="2400" dirty="0"/>
              <a:t>for momentum</a:t>
            </a:r>
            <a:endParaRPr lang="zh-TW" altLang="en-US" sz="2400" dirty="0"/>
          </a:p>
        </p:txBody>
      </p:sp>
      <p:sp>
        <p:nvSpPr>
          <p:cNvPr id="9" name="文字方塊 8"/>
          <p:cNvSpPr txBox="1"/>
          <p:nvPr/>
        </p:nvSpPr>
        <p:spPr>
          <a:xfrm>
            <a:off x="4293705" y="4001294"/>
            <a:ext cx="1895059" cy="461665"/>
          </a:xfrm>
          <a:prstGeom prst="rect">
            <a:avLst/>
          </a:prstGeom>
          <a:noFill/>
        </p:spPr>
        <p:txBody>
          <a:bodyPr wrap="square" rtlCol="0">
            <a:spAutoFit/>
          </a:bodyPr>
          <a:lstStyle/>
          <a:p>
            <a:r>
              <a:rPr lang="en-US" altLang="zh-TW" sz="2400" dirty="0"/>
              <a:t>for </a:t>
            </a:r>
            <a:r>
              <a:rPr lang="en-US" altLang="zh-TW" sz="2400" dirty="0" err="1"/>
              <a:t>RMSprop</a:t>
            </a:r>
            <a:endParaRPr lang="zh-TW" altLang="en-US" sz="2400" dirty="0"/>
          </a:p>
        </p:txBody>
      </p:sp>
      <p:cxnSp>
        <p:nvCxnSpPr>
          <p:cNvPr id="10" name="直線單箭頭接點 9"/>
          <p:cNvCxnSpPr>
            <a:endCxn id="4" idx="1"/>
          </p:cNvCxnSpPr>
          <p:nvPr/>
        </p:nvCxnSpPr>
        <p:spPr>
          <a:xfrm>
            <a:off x="4002157" y="3816626"/>
            <a:ext cx="291548" cy="49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9" idx="1"/>
          </p:cNvCxnSpPr>
          <p:nvPr/>
        </p:nvCxnSpPr>
        <p:spPr>
          <a:xfrm>
            <a:off x="4002157" y="4047459"/>
            <a:ext cx="291548" cy="184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680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18515" y="138754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60075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1666703" y="1564572"/>
            <a:ext cx="5824192" cy="3782129"/>
          </a:xfrm>
          <a:prstGeom prst="rect">
            <a:avLst/>
          </a:prstGeom>
        </p:spPr>
      </p:pic>
      <p:sp>
        <p:nvSpPr>
          <p:cNvPr id="5" name="文字方塊 4"/>
          <p:cNvSpPr txBox="1"/>
          <p:nvPr/>
        </p:nvSpPr>
        <p:spPr>
          <a:xfrm>
            <a:off x="2438849" y="5270798"/>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419100" y="1843446"/>
            <a:ext cx="1740866" cy="830997"/>
          </a:xfrm>
          <a:prstGeom prst="rect">
            <a:avLst/>
          </a:prstGeom>
          <a:noFill/>
        </p:spPr>
        <p:txBody>
          <a:bodyPr wrap="square" rtlCol="0">
            <a:spAutoFit/>
          </a:bodyPr>
          <a:lstStyle/>
          <a:p>
            <a:pPr algn="ctr"/>
            <a:r>
              <a:rPr lang="en-US" altLang="zh-TW" sz="2400" dirty="0"/>
              <a:t>Total</a:t>
            </a:r>
          </a:p>
          <a:p>
            <a:pPr algn="ctr"/>
            <a:r>
              <a:rPr lang="en-US" altLang="zh-TW" sz="2400" dirty="0"/>
              <a:t>Loss</a:t>
            </a:r>
          </a:p>
        </p:txBody>
      </p:sp>
      <p:sp>
        <p:nvSpPr>
          <p:cNvPr id="7" name="文字方塊 6"/>
          <p:cNvSpPr txBox="1"/>
          <p:nvPr/>
        </p:nvSpPr>
        <p:spPr>
          <a:xfrm>
            <a:off x="6361734" y="4508306"/>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6358214" y="3045565"/>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4858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4319984" y="2567340"/>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6285490" y="2659803"/>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6358214"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716540" y="5931386"/>
            <a:ext cx="8125048" cy="646331"/>
            <a:chOff x="732194" y="6112116"/>
            <a:chExt cx="8125048" cy="646331"/>
          </a:xfrm>
        </p:grpSpPr>
        <p:sp>
          <p:nvSpPr>
            <p:cNvPr id="15" name="矩形 14"/>
            <p:cNvSpPr/>
            <p:nvPr/>
          </p:nvSpPr>
          <p:spPr>
            <a:xfrm>
              <a:off x="1694182" y="6112116"/>
              <a:ext cx="7163060" cy="646331"/>
            </a:xfrm>
            <a:prstGeom prst="rect">
              <a:avLst/>
            </a:prstGeom>
          </p:spPr>
          <p:txBody>
            <a:bodyPr wrap="square">
              <a:spAutoFit/>
            </a:bodyPr>
            <a:lstStyle/>
            <a:p>
              <a:r>
                <a:rPr lang="zh-TW" altLang="en-US" dirty="0"/>
                <a:t>http://keras.io/getting-started/faq/#how-can-i-interrupt-training-when-the-validation-loss-isnt-decreasing-anymore</a:t>
              </a:r>
            </a:p>
          </p:txBody>
        </p:sp>
        <p:sp>
          <p:nvSpPr>
            <p:cNvPr id="16" name="矩形 15"/>
            <p:cNvSpPr/>
            <p:nvPr/>
          </p:nvSpPr>
          <p:spPr>
            <a:xfrm>
              <a:off x="732194" y="6155404"/>
              <a:ext cx="1058399" cy="523220"/>
            </a:xfrm>
            <a:prstGeom prst="rect">
              <a:avLst/>
            </a:prstGeom>
          </p:spPr>
          <p:txBody>
            <a:bodyPr wrap="square">
              <a:spAutoFit/>
            </a:bodyPr>
            <a:lstStyle/>
            <a:p>
              <a:r>
                <a:rPr lang="en-US" altLang="zh-TW" sz="2800" dirty="0" err="1"/>
                <a:t>Keras</a:t>
              </a:r>
              <a:r>
                <a:rPr lang="en-US" altLang="zh-TW" sz="2800" dirty="0"/>
                <a:t>:</a:t>
              </a:r>
              <a:endParaRPr lang="zh-TW" altLang="en-US" sz="2800" dirty="0"/>
            </a:p>
          </p:txBody>
        </p:sp>
      </p:grpSp>
    </p:spTree>
    <p:extLst>
      <p:ext uri="{BB962C8B-B14F-4D97-AF65-F5344CB8AC3E}">
        <p14:creationId xmlns:p14="http://schemas.microsoft.com/office/powerpoint/2010/main" val="30756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25723" y="2310262"/>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8951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a:p>
            <a:pPr lvl="1"/>
            <a:r>
              <a:rPr lang="en-US" altLang="zh-TW" sz="2800" dirty="0">
                <a:solidFill>
                  <a:srgbClr val="0000FF"/>
                </a:solidFill>
              </a:rPr>
              <a:t>Find a set of weight not only minimizing original cost but also close to zero</a:t>
            </a:r>
            <a:endParaRPr lang="zh-TW" altLang="en-US" sz="2800" dirty="0">
              <a:solidFill>
                <a:srgbClr val="0000FF"/>
              </a:solidFill>
            </a:endParaRPr>
          </a:p>
          <a:p>
            <a:endParaRPr lang="zh-TW" altLang="en-US" dirty="0"/>
          </a:p>
        </p:txBody>
      </p:sp>
      <p:graphicFrame>
        <p:nvGraphicFramePr>
          <p:cNvPr id="4" name="Object 12"/>
          <p:cNvGraphicFramePr>
            <a:graphicFrameLocks noChangeAspect="1"/>
          </p:cNvGraphicFramePr>
          <p:nvPr/>
        </p:nvGraphicFramePr>
        <p:xfrm>
          <a:off x="628650" y="3212571"/>
          <a:ext cx="3781425" cy="1085850"/>
        </p:xfrm>
        <a:graphic>
          <a:graphicData uri="http://schemas.openxmlformats.org/presentationml/2006/ole">
            <mc:AlternateContent xmlns:mc="http://schemas.openxmlformats.org/markup-compatibility/2006">
              <mc:Choice xmlns:v="urn:schemas-microsoft-com:vml" Requires="v">
                <p:oleObj spid="_x0000_s23554" name="方程式" r:id="rId4" imgW="1358640" imgH="393480" progId="Equation.3">
                  <p:embed/>
                </p:oleObj>
              </mc:Choice>
              <mc:Fallback>
                <p:oleObj name="方程式" r:id="rId4" imgW="1358640" imgH="393480" progId="Equation.3">
                  <p:embed/>
                  <p:pic>
                    <p:nvPicPr>
                      <p:cNvPr id="4" name="Object 12"/>
                      <p:cNvPicPr>
                        <a:picLocks noChangeAspect="1" noChangeArrowheads="1"/>
                      </p:cNvPicPr>
                      <p:nvPr/>
                    </p:nvPicPr>
                    <p:blipFill>
                      <a:blip r:embed="rId5"/>
                      <a:srcRect/>
                      <a:stretch>
                        <a:fillRect/>
                      </a:stretch>
                    </p:blipFill>
                    <p:spPr bwMode="auto">
                      <a:xfrm>
                        <a:off x="628650" y="3212571"/>
                        <a:ext cx="3781425" cy="1085850"/>
                      </a:xfrm>
                      <a:prstGeom prst="rect">
                        <a:avLst/>
                      </a:prstGeom>
                      <a:noFill/>
                    </p:spPr>
                  </p:pic>
                </p:oleObj>
              </mc:Fallback>
            </mc:AlternateContent>
          </a:graphicData>
        </a:graphic>
      </p:graphicFrame>
      <p:sp>
        <p:nvSpPr>
          <p:cNvPr id="5" name="文字方塊 4"/>
          <p:cNvSpPr txBox="1"/>
          <p:nvPr/>
        </p:nvSpPr>
        <p:spPr>
          <a:xfrm>
            <a:off x="663348" y="5004805"/>
            <a:ext cx="3552092" cy="1384995"/>
          </a:xfrm>
          <a:prstGeom prst="rect">
            <a:avLst/>
          </a:prstGeom>
          <a:noFill/>
        </p:spPr>
        <p:txBody>
          <a:bodyPr wrap="square" rtlCol="0">
            <a:spAutoFit/>
          </a:bodyPr>
          <a:lstStyle/>
          <a:p>
            <a:r>
              <a:rPr lang="en-US" altLang="zh-TW" sz="2800" dirty="0"/>
              <a:t>Original loss</a:t>
            </a:r>
          </a:p>
          <a:p>
            <a:r>
              <a:rPr lang="en-US" altLang="zh-TW" sz="2800" dirty="0"/>
              <a:t>(e.g. minimize square error, cross entropy …)</a:t>
            </a:r>
            <a:endParaRPr lang="zh-TW" altLang="en-US" sz="2800" dirty="0"/>
          </a:p>
        </p:txBody>
      </p:sp>
      <p:cxnSp>
        <p:nvCxnSpPr>
          <p:cNvPr id="7" name="直線單箭頭接點 6"/>
          <p:cNvCxnSpPr/>
          <p:nvPr/>
        </p:nvCxnSpPr>
        <p:spPr>
          <a:xfrm>
            <a:off x="2376775" y="3999358"/>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nvGraphicFramePr>
        <p:xfrm>
          <a:off x="4317909" y="4286180"/>
          <a:ext cx="2579688" cy="593725"/>
        </p:xfrm>
        <a:graphic>
          <a:graphicData uri="http://schemas.openxmlformats.org/presentationml/2006/ole">
            <mc:AlternateContent xmlns:mc="http://schemas.openxmlformats.org/markup-compatibility/2006">
              <mc:Choice xmlns:v="urn:schemas-microsoft-com:vml" Requires="v">
                <p:oleObj spid="_x0000_s23555" name="方程式" r:id="rId6" imgW="927000" imgH="215640" progId="Equation.3">
                  <p:embed/>
                </p:oleObj>
              </mc:Choice>
              <mc:Fallback>
                <p:oleObj name="方程式" r:id="rId6" imgW="927000" imgH="215640" progId="Equation.3">
                  <p:embed/>
                  <p:pic>
                    <p:nvPicPr>
                      <p:cNvPr id="8" name="Object 12"/>
                      <p:cNvPicPr>
                        <a:picLocks noChangeAspect="1" noChangeArrowheads="1"/>
                      </p:cNvPicPr>
                      <p:nvPr/>
                    </p:nvPicPr>
                    <p:blipFill>
                      <a:blip r:embed="rId7"/>
                      <a:srcRect/>
                      <a:stretch>
                        <a:fillRect/>
                      </a:stretch>
                    </p:blipFill>
                    <p:spPr bwMode="auto">
                      <a:xfrm>
                        <a:off x="4317909" y="4286180"/>
                        <a:ext cx="2579688" cy="593725"/>
                      </a:xfrm>
                      <a:prstGeom prst="rect">
                        <a:avLst/>
                      </a:prstGeom>
                      <a:noFill/>
                    </p:spPr>
                  </p:pic>
                </p:oleObj>
              </mc:Fallback>
            </mc:AlternateContent>
          </a:graphicData>
        </a:graphic>
      </p:graphicFrame>
      <p:sp>
        <p:nvSpPr>
          <p:cNvPr id="9" name="文字方塊 8"/>
          <p:cNvSpPr txBox="1"/>
          <p:nvPr/>
        </p:nvSpPr>
        <p:spPr>
          <a:xfrm>
            <a:off x="4909022" y="6097691"/>
            <a:ext cx="3777730" cy="461665"/>
          </a:xfrm>
          <a:prstGeom prst="rect">
            <a:avLst/>
          </a:prstGeom>
          <a:noFill/>
        </p:spPr>
        <p:txBody>
          <a:bodyPr wrap="square" rtlCol="0">
            <a:spAutoFit/>
          </a:bodyPr>
          <a:lstStyle/>
          <a:p>
            <a:pPr algn="ctr"/>
            <a:r>
              <a:rPr lang="en-US" altLang="zh-TW" sz="2400" dirty="0">
                <a:solidFill>
                  <a:srgbClr val="0000FF"/>
                </a:solidFill>
              </a:rPr>
              <a:t>(usually not consider biases)</a:t>
            </a:r>
            <a:endParaRPr lang="zh-TW" altLang="en-US" sz="2400" dirty="0">
              <a:solidFill>
                <a:srgbClr val="0000FF"/>
              </a:solidFill>
            </a:endParaRPr>
          </a:p>
        </p:txBody>
      </p:sp>
      <p:graphicFrame>
        <p:nvGraphicFramePr>
          <p:cNvPr id="11" name="Object 12"/>
          <p:cNvGraphicFramePr>
            <a:graphicFrameLocks noChangeAspect="1"/>
          </p:cNvGraphicFramePr>
          <p:nvPr/>
        </p:nvGraphicFramePr>
        <p:xfrm>
          <a:off x="4314825" y="5360988"/>
          <a:ext cx="4030663" cy="736600"/>
        </p:xfrm>
        <a:graphic>
          <a:graphicData uri="http://schemas.openxmlformats.org/presentationml/2006/ole">
            <mc:AlternateContent xmlns:mc="http://schemas.openxmlformats.org/markup-compatibility/2006">
              <mc:Choice xmlns:v="urn:schemas-microsoft-com:vml" Requires="v">
                <p:oleObj spid="_x0000_s23556" name="方程式" r:id="rId8" imgW="1447560" imgH="266400" progId="Equation.3">
                  <p:embed/>
                </p:oleObj>
              </mc:Choice>
              <mc:Fallback>
                <p:oleObj name="方程式" r:id="rId8" imgW="1447560" imgH="266400" progId="Equation.3">
                  <p:embed/>
                  <p:pic>
                    <p:nvPicPr>
                      <p:cNvPr id="11" name="Object 12"/>
                      <p:cNvPicPr>
                        <a:picLocks noChangeAspect="1" noChangeArrowheads="1"/>
                      </p:cNvPicPr>
                      <p:nvPr/>
                    </p:nvPicPr>
                    <p:blipFill>
                      <a:blip r:embed="rId9"/>
                      <a:srcRect/>
                      <a:stretch>
                        <a:fillRect/>
                      </a:stretch>
                    </p:blipFill>
                    <p:spPr bwMode="auto">
                      <a:xfrm>
                        <a:off x="4314825" y="5360988"/>
                        <a:ext cx="4030663" cy="736600"/>
                      </a:xfrm>
                      <a:prstGeom prst="rect">
                        <a:avLst/>
                      </a:prstGeom>
                      <a:noFill/>
                    </p:spPr>
                  </p:pic>
                </p:oleObj>
              </mc:Fallback>
            </mc:AlternateContent>
          </a:graphicData>
        </a:graphic>
      </p:graphicFrame>
      <p:sp>
        <p:nvSpPr>
          <p:cNvPr id="14" name="文字方塊 13"/>
          <p:cNvSpPr txBox="1"/>
          <p:nvPr/>
        </p:nvSpPr>
        <p:spPr>
          <a:xfrm>
            <a:off x="4955320" y="3497233"/>
            <a:ext cx="3552092" cy="523220"/>
          </a:xfrm>
          <a:prstGeom prst="rect">
            <a:avLst/>
          </a:prstGeom>
          <a:noFill/>
        </p:spPr>
        <p:txBody>
          <a:bodyPr wrap="square" rtlCol="0">
            <a:spAutoFit/>
          </a:bodyPr>
          <a:lstStyle/>
          <a:p>
            <a:r>
              <a:rPr lang="en-US" altLang="zh-TW" sz="2800" dirty="0"/>
              <a:t>Regularization term</a:t>
            </a:r>
            <a:endParaRPr lang="zh-TW" altLang="en-US" sz="2800" dirty="0"/>
          </a:p>
        </p:txBody>
      </p:sp>
      <p:cxnSp>
        <p:nvCxnSpPr>
          <p:cNvPr id="17" name="直線接點 16"/>
          <p:cNvCxnSpPr/>
          <p:nvPr/>
        </p:nvCxnSpPr>
        <p:spPr>
          <a:xfrm>
            <a:off x="1874055" y="3998933"/>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50456" y="4056780"/>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516210" y="3741337"/>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spTree>
    <p:extLst>
      <p:ext uri="{BB962C8B-B14F-4D97-AF65-F5344CB8AC3E}">
        <p14:creationId xmlns:p14="http://schemas.microsoft.com/office/powerpoint/2010/main" val="31388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sp>
        <p:nvSpPr>
          <p:cNvPr id="5" name="文字方塊 4"/>
          <p:cNvSpPr txBox="1"/>
          <p:nvPr/>
        </p:nvSpPr>
        <p:spPr>
          <a:xfrm>
            <a:off x="4351619" y="2801239"/>
            <a:ext cx="1644008" cy="523220"/>
          </a:xfrm>
          <a:prstGeom prst="rect">
            <a:avLst/>
          </a:prstGeom>
          <a:noFill/>
        </p:spPr>
        <p:txBody>
          <a:bodyPr wrap="square" rtlCol="0">
            <a:spAutoFit/>
          </a:bodyPr>
          <a:lstStyle/>
          <a:p>
            <a:r>
              <a:rPr lang="en-US" altLang="zh-TW" sz="2800" dirty="0"/>
              <a:t>Gradient:</a:t>
            </a:r>
            <a:endParaRPr lang="zh-TW" altLang="en-US" sz="2800" dirty="0"/>
          </a:p>
        </p:txBody>
      </p:sp>
      <p:graphicFrame>
        <p:nvGraphicFramePr>
          <p:cNvPr id="19" name="Object 12"/>
          <p:cNvGraphicFramePr>
            <a:graphicFrameLocks noChangeAspect="1"/>
          </p:cNvGraphicFramePr>
          <p:nvPr/>
        </p:nvGraphicFramePr>
        <p:xfrm>
          <a:off x="6002338" y="2533650"/>
          <a:ext cx="2614612" cy="1084263"/>
        </p:xfrm>
        <a:graphic>
          <a:graphicData uri="http://schemas.openxmlformats.org/presentationml/2006/ole">
            <mc:AlternateContent xmlns:mc="http://schemas.openxmlformats.org/markup-compatibility/2006">
              <mc:Choice xmlns:v="urn:schemas-microsoft-com:vml" Requires="v">
                <p:oleObj spid="_x0000_s24578" name="方程式" r:id="rId4" imgW="939600" imgH="393480" progId="Equation.3">
                  <p:embed/>
                </p:oleObj>
              </mc:Choice>
              <mc:Fallback>
                <p:oleObj name="方程式" r:id="rId4" imgW="939600" imgH="393480" progId="Equation.3">
                  <p:embed/>
                  <p:pic>
                    <p:nvPicPr>
                      <p:cNvPr id="19" name="Object 12"/>
                      <p:cNvPicPr>
                        <a:picLocks noChangeAspect="1" noChangeArrowheads="1"/>
                      </p:cNvPicPr>
                      <p:nvPr/>
                    </p:nvPicPr>
                    <p:blipFill>
                      <a:blip r:embed="rId5"/>
                      <a:srcRect/>
                      <a:stretch>
                        <a:fillRect/>
                      </a:stretch>
                    </p:blipFill>
                    <p:spPr bwMode="auto">
                      <a:xfrm>
                        <a:off x="6002338" y="2533650"/>
                        <a:ext cx="2614612" cy="1084263"/>
                      </a:xfrm>
                      <a:prstGeom prst="rect">
                        <a:avLst/>
                      </a:prstGeom>
                      <a:noFill/>
                    </p:spPr>
                  </p:pic>
                </p:oleObj>
              </mc:Fallback>
            </mc:AlternateContent>
          </a:graphicData>
        </a:graphic>
      </p:graphicFrame>
      <p:sp>
        <p:nvSpPr>
          <p:cNvPr id="21" name="文字方塊 20"/>
          <p:cNvSpPr txBox="1"/>
          <p:nvPr/>
        </p:nvSpPr>
        <p:spPr>
          <a:xfrm>
            <a:off x="411856" y="410318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nvGraphicFramePr>
        <p:xfrm>
          <a:off x="1946275" y="3867150"/>
          <a:ext cx="3111500" cy="1085850"/>
        </p:xfrm>
        <a:graphic>
          <a:graphicData uri="http://schemas.openxmlformats.org/presentationml/2006/ole">
            <mc:AlternateContent xmlns:mc="http://schemas.openxmlformats.org/markup-compatibility/2006">
              <mc:Choice xmlns:v="urn:schemas-microsoft-com:vml" Requires="v">
                <p:oleObj spid="_x0000_s24579"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1946275" y="3867150"/>
                        <a:ext cx="3111500" cy="1085850"/>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5161049" y="3825311"/>
          <a:ext cx="3500437" cy="1190625"/>
        </p:xfrm>
        <a:graphic>
          <a:graphicData uri="http://schemas.openxmlformats.org/presentationml/2006/ole">
            <mc:AlternateContent xmlns:mc="http://schemas.openxmlformats.org/markup-compatibility/2006">
              <mc:Choice xmlns:v="urn:schemas-microsoft-com:vml" Requires="v">
                <p:oleObj spid="_x0000_s24580" name="方程式" r:id="rId8" imgW="1257120" imgH="431640" progId="Equation.3">
                  <p:embed/>
                </p:oleObj>
              </mc:Choice>
              <mc:Fallback>
                <p:oleObj name="方程式" r:id="rId8" imgW="1257120" imgH="431640" progId="Equation.3">
                  <p:embed/>
                  <p:pic>
                    <p:nvPicPr>
                      <p:cNvPr id="25" name="Object 12"/>
                      <p:cNvPicPr>
                        <a:picLocks noChangeAspect="1" noChangeArrowheads="1"/>
                      </p:cNvPicPr>
                      <p:nvPr/>
                    </p:nvPicPr>
                    <p:blipFill>
                      <a:blip r:embed="rId9"/>
                      <a:srcRect/>
                      <a:stretch>
                        <a:fillRect/>
                      </a:stretch>
                    </p:blipFill>
                    <p:spPr bwMode="auto">
                      <a:xfrm>
                        <a:off x="5161049" y="3825311"/>
                        <a:ext cx="3500437" cy="1190625"/>
                      </a:xfrm>
                      <a:prstGeom prst="rect">
                        <a:avLst/>
                      </a:prstGeom>
                      <a:noFill/>
                    </p:spPr>
                  </p:pic>
                </p:oleObj>
              </mc:Fallback>
            </mc:AlternateContent>
          </a:graphicData>
        </a:graphic>
      </p:graphicFrame>
      <p:graphicFrame>
        <p:nvGraphicFramePr>
          <p:cNvPr id="26" name="Object 12"/>
          <p:cNvGraphicFramePr>
            <a:graphicFrameLocks noChangeAspect="1"/>
          </p:cNvGraphicFramePr>
          <p:nvPr/>
        </p:nvGraphicFramePr>
        <p:xfrm>
          <a:off x="2690813" y="4822825"/>
          <a:ext cx="3322637" cy="1085850"/>
        </p:xfrm>
        <a:graphic>
          <a:graphicData uri="http://schemas.openxmlformats.org/presentationml/2006/ole">
            <mc:AlternateContent xmlns:mc="http://schemas.openxmlformats.org/markup-compatibility/2006">
              <mc:Choice xmlns:v="urn:schemas-microsoft-com:vml" Requires="v">
                <p:oleObj spid="_x0000_s24581" name="方程式" r:id="rId10" imgW="1193760" imgH="393480" progId="Equation.3">
                  <p:embed/>
                </p:oleObj>
              </mc:Choice>
              <mc:Fallback>
                <p:oleObj name="方程式" r:id="rId10" imgW="1193760" imgH="393480" progId="Equation.3">
                  <p:embed/>
                  <p:pic>
                    <p:nvPicPr>
                      <p:cNvPr id="26" name="Object 12"/>
                      <p:cNvPicPr>
                        <a:picLocks noChangeAspect="1" noChangeArrowheads="1"/>
                      </p:cNvPicPr>
                      <p:nvPr/>
                    </p:nvPicPr>
                    <p:blipFill>
                      <a:blip r:embed="rId11"/>
                      <a:srcRect/>
                      <a:stretch>
                        <a:fillRect/>
                      </a:stretch>
                    </p:blipFill>
                    <p:spPr bwMode="auto">
                      <a:xfrm>
                        <a:off x="2690813" y="4822825"/>
                        <a:ext cx="3322637" cy="1085850"/>
                      </a:xfrm>
                      <a:prstGeom prst="rect">
                        <a:avLst/>
                      </a:prstGeom>
                      <a:noFill/>
                    </p:spPr>
                  </p:pic>
                </p:oleObj>
              </mc:Fallback>
            </mc:AlternateContent>
          </a:graphicData>
        </a:graphic>
      </p:graphicFrame>
      <p:cxnSp>
        <p:nvCxnSpPr>
          <p:cNvPr id="29" name="直線單箭頭接點 28"/>
          <p:cNvCxnSpPr/>
          <p:nvPr/>
        </p:nvCxnSpPr>
        <p:spPr>
          <a:xfrm flipH="1">
            <a:off x="3884570" y="5639558"/>
            <a:ext cx="4252" cy="4168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080975" y="5639558"/>
            <a:ext cx="160719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342703" y="5861271"/>
            <a:ext cx="68769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2343123" y="6013450"/>
            <a:ext cx="3082893" cy="523220"/>
          </a:xfrm>
          <a:prstGeom prst="rect">
            <a:avLst/>
          </a:prstGeom>
          <a:noFill/>
        </p:spPr>
        <p:txBody>
          <a:bodyPr wrap="square" rtlCol="0">
            <a:spAutoFit/>
          </a:bodyPr>
          <a:lstStyle/>
          <a:p>
            <a:pPr algn="ctr"/>
            <a:r>
              <a:rPr lang="en-US" altLang="zh-TW" sz="2800" dirty="0">
                <a:solidFill>
                  <a:srgbClr val="0000FF"/>
                </a:solidFill>
              </a:rPr>
              <a:t>Closer to zero</a:t>
            </a:r>
            <a:endParaRPr lang="zh-TW" altLang="en-US" sz="2800" dirty="0">
              <a:solidFill>
                <a:srgbClr val="0000FF"/>
              </a:solidFill>
            </a:endParaRPr>
          </a:p>
        </p:txBody>
      </p:sp>
      <p:graphicFrame>
        <p:nvGraphicFramePr>
          <p:cNvPr id="27" name="Object 12"/>
          <p:cNvGraphicFramePr>
            <a:graphicFrameLocks noChangeAspect="1"/>
          </p:cNvGraphicFramePr>
          <p:nvPr/>
        </p:nvGraphicFramePr>
        <p:xfrm>
          <a:off x="473075" y="2541588"/>
          <a:ext cx="3781425" cy="1085850"/>
        </p:xfrm>
        <a:graphic>
          <a:graphicData uri="http://schemas.openxmlformats.org/presentationml/2006/ole">
            <mc:AlternateContent xmlns:mc="http://schemas.openxmlformats.org/markup-compatibility/2006">
              <mc:Choice xmlns:v="urn:schemas-microsoft-com:vml" Requires="v">
                <p:oleObj spid="_x0000_s24582" name="方程式" r:id="rId12" imgW="1358640" imgH="393480" progId="Equation.3">
                  <p:embed/>
                </p:oleObj>
              </mc:Choice>
              <mc:Fallback>
                <p:oleObj name="方程式" r:id="rId12" imgW="1358640" imgH="393480" progId="Equation.3">
                  <p:embed/>
                  <p:pic>
                    <p:nvPicPr>
                      <p:cNvPr id="27" name="Object 12"/>
                      <p:cNvPicPr>
                        <a:picLocks noChangeAspect="1" noChangeArrowheads="1"/>
                      </p:cNvPicPr>
                      <p:nvPr/>
                    </p:nvPicPr>
                    <p:blipFill>
                      <a:blip r:embed="rId13"/>
                      <a:srcRect/>
                      <a:stretch>
                        <a:fillRect/>
                      </a:stretch>
                    </p:blipFill>
                    <p:spPr bwMode="auto">
                      <a:xfrm>
                        <a:off x="473075" y="2541588"/>
                        <a:ext cx="3781425" cy="1085850"/>
                      </a:xfrm>
                      <a:prstGeom prst="rect">
                        <a:avLst/>
                      </a:prstGeom>
                      <a:noFill/>
                    </p:spPr>
                  </p:pic>
                </p:oleObj>
              </mc:Fallback>
            </mc:AlternateContent>
          </a:graphicData>
        </a:graphic>
      </p:graphicFrame>
      <p:sp>
        <p:nvSpPr>
          <p:cNvPr id="4" name="矩形 3"/>
          <p:cNvSpPr/>
          <p:nvPr/>
        </p:nvSpPr>
        <p:spPr>
          <a:xfrm>
            <a:off x="6333791" y="5073229"/>
            <a:ext cx="2181559"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800" dirty="0"/>
              <a:t>Weight Decay</a:t>
            </a:r>
            <a:endParaRPr lang="zh-TW" altLang="en-US" sz="2800" dirty="0"/>
          </a:p>
        </p:txBody>
      </p:sp>
      <p:grpSp>
        <p:nvGrpSpPr>
          <p:cNvPr id="6" name="群組 5"/>
          <p:cNvGrpSpPr/>
          <p:nvPr/>
        </p:nvGrpSpPr>
        <p:grpSpPr>
          <a:xfrm>
            <a:off x="4576811" y="360561"/>
            <a:ext cx="4040139" cy="1149152"/>
            <a:chOff x="4305135" y="4947373"/>
            <a:chExt cx="4040139" cy="1149152"/>
          </a:xfrm>
        </p:grpSpPr>
        <p:graphicFrame>
          <p:nvGraphicFramePr>
            <p:cNvPr id="20" name="Object 12"/>
            <p:cNvGraphicFramePr>
              <a:graphicFrameLocks noChangeAspect="1"/>
            </p:cNvGraphicFramePr>
            <p:nvPr/>
          </p:nvGraphicFramePr>
          <p:xfrm>
            <a:off x="4314612" y="5359925"/>
            <a:ext cx="4030662" cy="736600"/>
          </p:xfrm>
          <a:graphic>
            <a:graphicData uri="http://schemas.openxmlformats.org/presentationml/2006/ole">
              <mc:AlternateContent xmlns:mc="http://schemas.openxmlformats.org/markup-compatibility/2006">
                <mc:Choice xmlns:v="urn:schemas-microsoft-com:vml" Requires="v">
                  <p:oleObj spid="_x0000_s24583" name="方程式" r:id="rId14" imgW="1447560" imgH="266400" progId="Equation.3">
                    <p:embed/>
                  </p:oleObj>
                </mc:Choice>
                <mc:Fallback>
                  <p:oleObj name="方程式" r:id="rId14" imgW="1447560" imgH="266400" progId="Equation.3">
                    <p:embed/>
                    <p:pic>
                      <p:nvPicPr>
                        <p:cNvPr id="20" name="Object 12"/>
                        <p:cNvPicPr>
                          <a:picLocks noChangeAspect="1" noChangeArrowheads="1"/>
                        </p:cNvPicPr>
                        <p:nvPr/>
                      </p:nvPicPr>
                      <p:blipFill>
                        <a:blip r:embed="rId15"/>
                        <a:srcRect/>
                        <a:stretch>
                          <a:fillRect/>
                        </a:stretch>
                      </p:blipFill>
                      <p:spPr bwMode="auto">
                        <a:xfrm>
                          <a:off x="4314612" y="5359925"/>
                          <a:ext cx="4030662" cy="736600"/>
                        </a:xfrm>
                        <a:prstGeom prst="rect">
                          <a:avLst/>
                        </a:prstGeom>
                        <a:noFill/>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grpSp>
    </p:spTree>
    <p:extLst>
      <p:ext uri="{BB962C8B-B14F-4D97-AF65-F5344CB8AC3E}">
        <p14:creationId xmlns:p14="http://schemas.microsoft.com/office/powerpoint/2010/main" val="9585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32"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graphicFrame>
        <p:nvGraphicFramePr>
          <p:cNvPr id="19" name="Object 12"/>
          <p:cNvGraphicFramePr>
            <a:graphicFrameLocks noChangeAspect="1"/>
          </p:cNvGraphicFramePr>
          <p:nvPr/>
        </p:nvGraphicFramePr>
        <p:xfrm>
          <a:off x="4767628" y="2402237"/>
          <a:ext cx="3570288" cy="1084263"/>
        </p:xfrm>
        <a:graphic>
          <a:graphicData uri="http://schemas.openxmlformats.org/presentationml/2006/ole">
            <mc:AlternateContent xmlns:mc="http://schemas.openxmlformats.org/markup-compatibility/2006">
              <mc:Choice xmlns:v="urn:schemas-microsoft-com:vml" Requires="v">
                <p:oleObj spid="_x0000_s25602" name="方程式" r:id="rId4" imgW="1282680" imgH="393480" progId="Equation.3">
                  <p:embed/>
                </p:oleObj>
              </mc:Choice>
              <mc:Fallback>
                <p:oleObj name="方程式" r:id="rId4" imgW="1282680" imgH="393480" progId="Equation.3">
                  <p:embed/>
                  <p:pic>
                    <p:nvPicPr>
                      <p:cNvPr id="19" name="Object 12"/>
                      <p:cNvPicPr>
                        <a:picLocks noChangeAspect="1" noChangeArrowheads="1"/>
                      </p:cNvPicPr>
                      <p:nvPr/>
                    </p:nvPicPr>
                    <p:blipFill>
                      <a:blip r:embed="rId5"/>
                      <a:srcRect/>
                      <a:stretch>
                        <a:fillRect/>
                      </a:stretch>
                    </p:blipFill>
                    <p:spPr bwMode="auto">
                      <a:xfrm>
                        <a:off x="4767628" y="2402237"/>
                        <a:ext cx="3570288" cy="1084263"/>
                      </a:xfrm>
                      <a:prstGeom prst="rect">
                        <a:avLst/>
                      </a:prstGeom>
                      <a:noFill/>
                    </p:spPr>
                  </p:pic>
                </p:oleObj>
              </mc:Fallback>
            </mc:AlternateContent>
          </a:graphicData>
        </a:graphic>
      </p:graphicFrame>
      <p:sp>
        <p:nvSpPr>
          <p:cNvPr id="21" name="文字方塊 20"/>
          <p:cNvSpPr txBox="1"/>
          <p:nvPr/>
        </p:nvSpPr>
        <p:spPr>
          <a:xfrm>
            <a:off x="427403" y="333860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nvGraphicFramePr>
        <p:xfrm>
          <a:off x="1224006" y="3653423"/>
          <a:ext cx="3111500" cy="1085850"/>
        </p:xfrm>
        <a:graphic>
          <a:graphicData uri="http://schemas.openxmlformats.org/presentationml/2006/ole">
            <mc:AlternateContent xmlns:mc="http://schemas.openxmlformats.org/markup-compatibility/2006">
              <mc:Choice xmlns:v="urn:schemas-microsoft-com:vml" Requires="v">
                <p:oleObj spid="_x0000_s25603"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1224006" y="3653423"/>
                        <a:ext cx="3111500" cy="1085850"/>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4391068" y="3636476"/>
          <a:ext cx="4384675" cy="1190625"/>
        </p:xfrm>
        <a:graphic>
          <a:graphicData uri="http://schemas.openxmlformats.org/presentationml/2006/ole">
            <mc:AlternateContent xmlns:mc="http://schemas.openxmlformats.org/markup-compatibility/2006">
              <mc:Choice xmlns:v="urn:schemas-microsoft-com:vml" Requires="v">
                <p:oleObj spid="_x0000_s25604" name="方程式" r:id="rId8" imgW="1574640" imgH="431640" progId="Equation.3">
                  <p:embed/>
                </p:oleObj>
              </mc:Choice>
              <mc:Fallback>
                <p:oleObj name="方程式" r:id="rId8" imgW="1574640" imgH="431640" progId="Equation.3">
                  <p:embed/>
                  <p:pic>
                    <p:nvPicPr>
                      <p:cNvPr id="25" name="Object 12"/>
                      <p:cNvPicPr>
                        <a:picLocks noChangeAspect="1" noChangeArrowheads="1"/>
                      </p:cNvPicPr>
                      <p:nvPr/>
                    </p:nvPicPr>
                    <p:blipFill>
                      <a:blip r:embed="rId9"/>
                      <a:srcRect/>
                      <a:stretch>
                        <a:fillRect/>
                      </a:stretch>
                    </p:blipFill>
                    <p:spPr bwMode="auto">
                      <a:xfrm>
                        <a:off x="4391068" y="3636476"/>
                        <a:ext cx="4384675" cy="1190625"/>
                      </a:xfrm>
                      <a:prstGeom prst="rect">
                        <a:avLst/>
                      </a:prstGeom>
                      <a:noFill/>
                    </p:spPr>
                  </p:pic>
                </p:oleObj>
              </mc:Fallback>
            </mc:AlternateContent>
          </a:graphicData>
        </a:graphic>
      </p:graphicFrame>
      <p:graphicFrame>
        <p:nvGraphicFramePr>
          <p:cNvPr id="26" name="Object 12"/>
          <p:cNvGraphicFramePr>
            <a:graphicFrameLocks noChangeAspect="1"/>
          </p:cNvGraphicFramePr>
          <p:nvPr/>
        </p:nvGraphicFramePr>
        <p:xfrm>
          <a:off x="1173132" y="4592414"/>
          <a:ext cx="4241800" cy="1085850"/>
        </p:xfrm>
        <a:graphic>
          <a:graphicData uri="http://schemas.openxmlformats.org/presentationml/2006/ole">
            <mc:AlternateContent xmlns:mc="http://schemas.openxmlformats.org/markup-compatibility/2006">
              <mc:Choice xmlns:v="urn:schemas-microsoft-com:vml" Requires="v">
                <p:oleObj spid="_x0000_s25605" name="方程式" r:id="rId10" imgW="1523880" imgH="393480" progId="Equation.3">
                  <p:embed/>
                </p:oleObj>
              </mc:Choice>
              <mc:Fallback>
                <p:oleObj name="方程式" r:id="rId10" imgW="1523880" imgH="393480" progId="Equation.3">
                  <p:embed/>
                  <p:pic>
                    <p:nvPicPr>
                      <p:cNvPr id="26" name="Object 12"/>
                      <p:cNvPicPr>
                        <a:picLocks noChangeAspect="1" noChangeArrowheads="1"/>
                      </p:cNvPicPr>
                      <p:nvPr/>
                    </p:nvPicPr>
                    <p:blipFill>
                      <a:blip r:embed="rId11"/>
                      <a:srcRect/>
                      <a:stretch>
                        <a:fillRect/>
                      </a:stretch>
                    </p:blipFill>
                    <p:spPr bwMode="auto">
                      <a:xfrm>
                        <a:off x="1173132" y="4592414"/>
                        <a:ext cx="4241800" cy="1085850"/>
                      </a:xfrm>
                      <a:prstGeom prst="rect">
                        <a:avLst/>
                      </a:prstGeom>
                      <a:noFill/>
                    </p:spPr>
                  </p:pic>
                </p:oleObj>
              </mc:Fallback>
            </mc:AlternateContent>
          </a:graphicData>
        </a:graphic>
      </p:graphicFrame>
      <p:cxnSp>
        <p:nvCxnSpPr>
          <p:cNvPr id="30" name="直線接點 29"/>
          <p:cNvCxnSpPr/>
          <p:nvPr/>
        </p:nvCxnSpPr>
        <p:spPr>
          <a:xfrm>
            <a:off x="3549715" y="5377471"/>
            <a:ext cx="186521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5448950" y="4903093"/>
            <a:ext cx="2268909" cy="523220"/>
          </a:xfrm>
          <a:prstGeom prst="rect">
            <a:avLst/>
          </a:prstGeom>
          <a:noFill/>
        </p:spPr>
        <p:txBody>
          <a:bodyPr wrap="square" rtlCol="0">
            <a:spAutoFit/>
          </a:bodyPr>
          <a:lstStyle/>
          <a:p>
            <a:pPr algn="ctr"/>
            <a:r>
              <a:rPr lang="en-US" altLang="zh-TW" sz="2800" dirty="0">
                <a:solidFill>
                  <a:srgbClr val="0000FF"/>
                </a:solidFill>
              </a:rPr>
              <a:t>Always delete</a:t>
            </a:r>
            <a:endParaRPr lang="zh-TW" altLang="en-US" sz="2800" dirty="0">
              <a:solidFill>
                <a:srgbClr val="0000FF"/>
              </a:solidFill>
            </a:endParaRPr>
          </a:p>
        </p:txBody>
      </p:sp>
      <p:graphicFrame>
        <p:nvGraphicFramePr>
          <p:cNvPr id="27" name="Object 12"/>
          <p:cNvGraphicFramePr>
            <a:graphicFrameLocks noChangeAspect="1"/>
          </p:cNvGraphicFramePr>
          <p:nvPr/>
        </p:nvGraphicFramePr>
        <p:xfrm>
          <a:off x="475500" y="2425200"/>
          <a:ext cx="3744913" cy="1085850"/>
        </p:xfrm>
        <a:graphic>
          <a:graphicData uri="http://schemas.openxmlformats.org/presentationml/2006/ole">
            <mc:AlternateContent xmlns:mc="http://schemas.openxmlformats.org/markup-compatibility/2006">
              <mc:Choice xmlns:v="urn:schemas-microsoft-com:vml" Requires="v">
                <p:oleObj spid="_x0000_s25606" name="方程式" r:id="rId12" imgW="1346040" imgH="393480" progId="Equation.3">
                  <p:embed/>
                </p:oleObj>
              </mc:Choice>
              <mc:Fallback>
                <p:oleObj name="方程式" r:id="rId12" imgW="1346040" imgH="393480" progId="Equation.3">
                  <p:embed/>
                  <p:pic>
                    <p:nvPicPr>
                      <p:cNvPr id="27" name="Object 12"/>
                      <p:cNvPicPr>
                        <a:picLocks noChangeAspect="1" noChangeArrowheads="1"/>
                      </p:cNvPicPr>
                      <p:nvPr/>
                    </p:nvPicPr>
                    <p:blipFill>
                      <a:blip r:embed="rId13"/>
                      <a:srcRect/>
                      <a:stretch>
                        <a:fillRect/>
                      </a:stretch>
                    </p:blipFill>
                    <p:spPr bwMode="auto">
                      <a:xfrm>
                        <a:off x="475500" y="2425200"/>
                        <a:ext cx="3744913" cy="1085850"/>
                      </a:xfrm>
                      <a:prstGeom prst="rect">
                        <a:avLst/>
                      </a:prstGeom>
                      <a:noFill/>
                    </p:spPr>
                  </p:pic>
                </p:oleObj>
              </mc:Fallback>
            </mc:AlternateContent>
          </a:graphicData>
        </a:graphic>
      </p:graphicFrame>
      <p:grpSp>
        <p:nvGrpSpPr>
          <p:cNvPr id="6" name="群組 5"/>
          <p:cNvGrpSpPr/>
          <p:nvPr/>
        </p:nvGrpSpPr>
        <p:grpSpPr>
          <a:xfrm>
            <a:off x="4576811" y="360561"/>
            <a:ext cx="3777730" cy="1131689"/>
            <a:chOff x="4305135" y="4947373"/>
            <a:chExt cx="3777730" cy="1131689"/>
          </a:xfrm>
        </p:grpSpPr>
        <p:graphicFrame>
          <p:nvGraphicFramePr>
            <p:cNvPr id="20" name="Object 12"/>
            <p:cNvGraphicFramePr>
              <a:graphicFrameLocks noChangeAspect="1"/>
            </p:cNvGraphicFramePr>
            <p:nvPr/>
          </p:nvGraphicFramePr>
          <p:xfrm>
            <a:off x="4649574" y="5377387"/>
            <a:ext cx="3357563" cy="701675"/>
          </p:xfrm>
          <a:graphic>
            <a:graphicData uri="http://schemas.openxmlformats.org/presentationml/2006/ole">
              <mc:AlternateContent xmlns:mc="http://schemas.openxmlformats.org/markup-compatibility/2006">
                <mc:Choice xmlns:v="urn:schemas-microsoft-com:vml" Requires="v">
                  <p:oleObj spid="_x0000_s25607" name="方程式" r:id="rId14" imgW="1206360" imgH="253800" progId="Equation.3">
                    <p:embed/>
                  </p:oleObj>
                </mc:Choice>
                <mc:Fallback>
                  <p:oleObj name="方程式" r:id="rId14" imgW="1206360" imgH="253800" progId="Equation.3">
                    <p:embed/>
                    <p:pic>
                      <p:nvPicPr>
                        <p:cNvPr id="20" name="Object 12"/>
                        <p:cNvPicPr>
                          <a:picLocks noChangeAspect="1" noChangeArrowheads="1"/>
                        </p:cNvPicPr>
                        <p:nvPr/>
                      </p:nvPicPr>
                      <p:blipFill>
                        <a:blip r:embed="rId15"/>
                        <a:srcRect/>
                        <a:stretch>
                          <a:fillRect/>
                        </a:stretch>
                      </p:blipFill>
                      <p:spPr bwMode="auto">
                        <a:xfrm>
                          <a:off x="4649574" y="5377387"/>
                          <a:ext cx="3357563" cy="701675"/>
                        </a:xfrm>
                        <a:prstGeom prst="rect">
                          <a:avLst/>
                        </a:prstGeom>
                        <a:noFill/>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L1 regularization:</a:t>
              </a:r>
              <a:endParaRPr lang="zh-TW" altLang="en-US" sz="2400" dirty="0">
                <a:solidFill>
                  <a:srgbClr val="0000FF"/>
                </a:solidFill>
              </a:endParaRPr>
            </a:p>
          </p:txBody>
        </p:sp>
      </p:grpSp>
      <p:graphicFrame>
        <p:nvGraphicFramePr>
          <p:cNvPr id="23" name="Object 12"/>
          <p:cNvGraphicFramePr>
            <a:graphicFrameLocks noChangeAspect="1"/>
          </p:cNvGraphicFramePr>
          <p:nvPr/>
        </p:nvGraphicFramePr>
        <p:xfrm>
          <a:off x="1173132" y="5512814"/>
          <a:ext cx="3322637" cy="1085850"/>
        </p:xfrm>
        <a:graphic>
          <a:graphicData uri="http://schemas.openxmlformats.org/presentationml/2006/ole">
            <mc:AlternateContent xmlns:mc="http://schemas.openxmlformats.org/markup-compatibility/2006">
              <mc:Choice xmlns:v="urn:schemas-microsoft-com:vml" Requires="v">
                <p:oleObj spid="_x0000_s25608" name="方程式" r:id="rId16" imgW="1193760" imgH="393480" progId="Equation.3">
                  <p:embed/>
                </p:oleObj>
              </mc:Choice>
              <mc:Fallback>
                <p:oleObj name="方程式" r:id="rId16" imgW="1193760" imgH="393480" progId="Equation.3">
                  <p:embed/>
                  <p:pic>
                    <p:nvPicPr>
                      <p:cNvPr id="23" name="Object 12"/>
                      <p:cNvPicPr>
                        <a:picLocks noChangeAspect="1" noChangeArrowheads="1"/>
                      </p:cNvPicPr>
                      <p:nvPr/>
                    </p:nvPicPr>
                    <p:blipFill>
                      <a:blip r:embed="rId17"/>
                      <a:srcRect/>
                      <a:stretch>
                        <a:fillRect/>
                      </a:stretch>
                    </p:blipFill>
                    <p:spPr bwMode="auto">
                      <a:xfrm>
                        <a:off x="1173132" y="5512814"/>
                        <a:ext cx="3322637" cy="1085850"/>
                      </a:xfrm>
                      <a:prstGeom prst="rect">
                        <a:avLst/>
                      </a:prstGeom>
                      <a:noFill/>
                    </p:spPr>
                  </p:pic>
                </p:oleObj>
              </mc:Fallback>
            </mc:AlternateContent>
          </a:graphicData>
        </a:graphic>
      </p:graphicFrame>
      <p:sp>
        <p:nvSpPr>
          <p:cNvPr id="8" name="文字方塊 7"/>
          <p:cNvSpPr txBox="1"/>
          <p:nvPr/>
        </p:nvSpPr>
        <p:spPr>
          <a:xfrm>
            <a:off x="4627244" y="5715074"/>
            <a:ext cx="1662155" cy="523220"/>
          </a:xfrm>
          <a:prstGeom prst="rect">
            <a:avLst/>
          </a:prstGeom>
          <a:noFill/>
        </p:spPr>
        <p:txBody>
          <a:bodyPr wrap="square" rtlCol="0">
            <a:spAutoFit/>
          </a:bodyPr>
          <a:lstStyle/>
          <a:p>
            <a:r>
              <a:rPr lang="en-US" altLang="zh-TW" sz="2800" dirty="0">
                <a:solidFill>
                  <a:srgbClr val="FF0000"/>
                </a:solidFill>
              </a:rPr>
              <a:t>…… L2</a:t>
            </a:r>
            <a:endParaRPr lang="zh-TW" altLang="en-US" sz="2800" dirty="0">
              <a:solidFill>
                <a:srgbClr val="FF0000"/>
              </a:solidFill>
            </a:endParaRPr>
          </a:p>
        </p:txBody>
      </p:sp>
    </p:spTree>
    <p:extLst>
      <p:ext uri="{BB962C8B-B14F-4D97-AF65-F5344CB8AC3E}">
        <p14:creationId xmlns:p14="http://schemas.microsoft.com/office/powerpoint/2010/main" val="12523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 - Weight Decay</a:t>
            </a:r>
            <a:endParaRPr lang="zh-TW" altLang="en-US" dirty="0"/>
          </a:p>
        </p:txBody>
      </p:sp>
      <p:sp>
        <p:nvSpPr>
          <p:cNvPr id="3" name="內容版面配置區 2"/>
          <p:cNvSpPr>
            <a:spLocks noGrp="1"/>
          </p:cNvSpPr>
          <p:nvPr>
            <p:ph idx="1"/>
          </p:nvPr>
        </p:nvSpPr>
        <p:spPr/>
        <p:txBody>
          <a:bodyPr/>
          <a:lstStyle/>
          <a:p>
            <a:r>
              <a:rPr lang="en-US" altLang="zh-TW" dirty="0"/>
              <a:t>Our brain prunes out the useless link between neurons.</a:t>
            </a:r>
            <a:endParaRPr lang="zh-TW" altLang="en-US" dirty="0"/>
          </a:p>
        </p:txBody>
      </p:sp>
      <p:pic>
        <p:nvPicPr>
          <p:cNvPr id="46082" name="Picture 2" descr="http://www.3kirikou.org/manager/upload/day_140203/2014020323083751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7" y="2467367"/>
            <a:ext cx="4596493" cy="411058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845004" y="5222856"/>
            <a:ext cx="7670346"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Doing the same thing to machine’s brain improves the performance.</a:t>
            </a:r>
            <a:endParaRPr lang="zh-TW" altLang="en-US" sz="2800" dirty="0"/>
          </a:p>
        </p:txBody>
      </p:sp>
    </p:spTree>
    <p:extLst>
      <p:ext uri="{BB962C8B-B14F-4D97-AF65-F5344CB8AC3E}">
        <p14:creationId xmlns:p14="http://schemas.microsoft.com/office/powerpoint/2010/main" val="393930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6343" y="4164591"/>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6896711" y="147046"/>
            <a:ext cx="728093" cy="686595"/>
          </a:xfrm>
          <a:prstGeom prst="rect">
            <a:avLst/>
          </a:prstGeom>
        </p:spPr>
      </p:pic>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5864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5864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nvPr>
        </p:nvGraphicFramePr>
        <p:xfrm>
          <a:off x="955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5096244"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61537" y="1235376"/>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nvGraphicFramePr>
        <p:xfrm>
          <a:off x="954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5084205"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1033029" y="325978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2143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3" name="橢圓 62"/>
          <p:cNvSpPr/>
          <p:nvPr/>
        </p:nvSpPr>
        <p:spPr>
          <a:xfrm>
            <a:off x="3895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3895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2636253"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2636253"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6169768" y="2407981"/>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6169768" y="3194160"/>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6169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6169768" y="3246915"/>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2636253" y="1795087"/>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2636253"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2636253"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2636253"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2369918" y="232802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5659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5659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2369918" y="308261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2636253"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2636253"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2636253"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2636253"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2636253"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4405026"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4405026"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05026"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05026"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4405026"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05026"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05026"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05026"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4405026"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4405026"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3965370" y="1600600"/>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3970602" y="3010485"/>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5732127" y="2981602"/>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5741551" y="3674023"/>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2316154" y="3023685"/>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2339885" y="2294637"/>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915480" y="4260857"/>
            <a:ext cx="630828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20" name="文字方塊 119"/>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cxnSp>
        <p:nvCxnSpPr>
          <p:cNvPr id="93" name="直線單箭頭接點 92"/>
          <p:cNvCxnSpPr/>
          <p:nvPr/>
        </p:nvCxnSpPr>
        <p:spPr>
          <a:xfrm>
            <a:off x="2647693"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16466"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9" grpId="0"/>
      <p:bldP spid="1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21995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txBox="1">
            <a:spLocks noChangeArrowheads="1"/>
          </p:cNvSpPr>
          <p:nvPr/>
        </p:nvSpPr>
        <p:spPr bwMode="auto">
          <a:xfrm>
            <a:off x="6858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zh-TW" sz="3200" b="1">
                <a:solidFill>
                  <a:srgbClr val="008000"/>
                </a:solidFill>
                <a:ea typeface="PMingLiU" pitchFamily="18" charset="-120"/>
              </a:rPr>
              <a:t>Deep Learning</a:t>
            </a:r>
            <a:endParaRPr lang="en-US" altLang="zh-TW" sz="2000" b="1">
              <a:solidFill>
                <a:srgbClr val="800080"/>
              </a:solidFill>
              <a:ea typeface="PMingLiU" pitchFamily="18" charset="-120"/>
            </a:endParaRPr>
          </a:p>
        </p:txBody>
      </p:sp>
    </p:spTree>
    <p:extLst>
      <p:ext uri="{BB962C8B-B14F-4D97-AF65-F5344CB8AC3E}">
        <p14:creationId xmlns:p14="http://schemas.microsoft.com/office/powerpoint/2010/main" val="1495443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2636253"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915479" y="4260857"/>
            <a:ext cx="618627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18" name="文字方塊 117"/>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sp>
        <p:nvSpPr>
          <p:cNvPr id="120" name="文字方塊 119"/>
          <p:cNvSpPr txBox="1"/>
          <p:nvPr/>
        </p:nvSpPr>
        <p:spPr>
          <a:xfrm>
            <a:off x="1453029" y="5533748"/>
            <a:ext cx="617444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Using the new network for training</a:t>
            </a:r>
            <a:endParaRPr lang="zh-TW" altLang="en-US" sz="2400" dirty="0"/>
          </a:p>
        </p:txBody>
      </p:sp>
      <p:sp>
        <p:nvSpPr>
          <p:cNvPr id="122" name="向右箭號 121"/>
          <p:cNvSpPr/>
          <p:nvPr/>
        </p:nvSpPr>
        <p:spPr>
          <a:xfrm>
            <a:off x="2007856" y="5144311"/>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2679981" y="5118023"/>
            <a:ext cx="5744228" cy="461665"/>
          </a:xfrm>
          <a:prstGeom prst="rect">
            <a:avLst/>
          </a:prstGeom>
          <a:noFill/>
        </p:spPr>
        <p:txBody>
          <a:bodyPr wrap="square" rtlCol="0">
            <a:spAutoFit/>
          </a:bodyPr>
          <a:lstStyle/>
          <a:p>
            <a:r>
              <a:rPr lang="en-US" altLang="zh-TW" sz="2400" b="1" dirty="0">
                <a:solidFill>
                  <a:srgbClr val="0000FF"/>
                </a:solidFill>
              </a:rPr>
              <a:t>The structure of the network is changed.</a:t>
            </a:r>
            <a:endParaRPr lang="zh-TW" altLang="en-US" sz="2400" b="1" dirty="0">
              <a:solidFill>
                <a:srgbClr val="0000FF"/>
              </a:solidFill>
            </a:endParaRPr>
          </a:p>
        </p:txBody>
      </p:sp>
      <p:cxnSp>
        <p:nvCxnSpPr>
          <p:cNvPr id="124" name="直線單箭頭接點 123"/>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424305" y="3626839"/>
            <a:ext cx="1677448" cy="461665"/>
          </a:xfrm>
          <a:prstGeom prst="rect">
            <a:avLst/>
          </a:prstGeom>
          <a:noFill/>
        </p:spPr>
        <p:txBody>
          <a:bodyPr wrap="square" rtlCol="0">
            <a:spAutoFit/>
          </a:bodyPr>
          <a:lstStyle/>
          <a:p>
            <a:pPr algn="ctr"/>
            <a:r>
              <a:rPr lang="en-US" altLang="zh-TW" sz="2400" dirty="0">
                <a:solidFill>
                  <a:srgbClr val="FF0000"/>
                </a:solidFill>
              </a:rPr>
              <a:t>Thinner!</a:t>
            </a:r>
            <a:endParaRPr lang="zh-TW" altLang="en-US" sz="2400" dirty="0">
              <a:solidFill>
                <a:srgbClr val="FF0000"/>
              </a:solidFill>
            </a:endParaRPr>
          </a:p>
        </p:txBody>
      </p:sp>
      <p:sp>
        <p:nvSpPr>
          <p:cNvPr id="40" name="文字方塊 39"/>
          <p:cNvSpPr txBox="1"/>
          <p:nvPr/>
        </p:nvSpPr>
        <p:spPr>
          <a:xfrm>
            <a:off x="1039816" y="6117020"/>
            <a:ext cx="7064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For each mini-batch, we resample the dropout neurons</a:t>
            </a:r>
          </a:p>
        </p:txBody>
      </p:sp>
    </p:spTree>
    <p:extLst>
      <p:ext uri="{BB962C8B-B14F-4D97-AF65-F5344CB8AC3E}">
        <p14:creationId xmlns:p14="http://schemas.microsoft.com/office/powerpoint/2010/main" val="33263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2369918" y="1505394"/>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Testing:</a:t>
            </a:r>
            <a:endParaRPr lang="zh-TW" altLang="en-US" sz="2800" b="1" u="sng" dirty="0">
              <a:solidFill>
                <a:srgbClr val="0000FF"/>
              </a:solidFill>
            </a:endParaRPr>
          </a:p>
        </p:txBody>
      </p:sp>
      <p:sp>
        <p:nvSpPr>
          <p:cNvPr id="71" name="文字方塊 70"/>
          <p:cNvSpPr txBox="1"/>
          <p:nvPr/>
        </p:nvSpPr>
        <p:spPr>
          <a:xfrm>
            <a:off x="685378" y="4278037"/>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FF0000"/>
                </a:solidFill>
              </a:rPr>
              <a:t>No dropout</a:t>
            </a:r>
          </a:p>
        </p:txBody>
      </p:sp>
      <p:sp>
        <p:nvSpPr>
          <p:cNvPr id="73" name="文字方塊 72"/>
          <p:cNvSpPr txBox="1"/>
          <p:nvPr/>
        </p:nvSpPr>
        <p:spPr>
          <a:xfrm>
            <a:off x="1290209" y="4846911"/>
            <a:ext cx="5129842"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If the dropout rate at training is p%, all the weights times 1-p%</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7" name="文字方塊 76"/>
              <p:cNvSpPr txBox="1"/>
              <p:nvPr/>
            </p:nvSpPr>
            <p:spPr>
              <a:xfrm>
                <a:off x="1290209" y="5746509"/>
                <a:ext cx="7853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Assume that the dropout rate is 50%. </a:t>
                </a:r>
              </a:p>
              <a:p>
                <a:r>
                  <a:rPr lang="en-US" altLang="zh-TW" sz="2400" dirty="0">
                    <a:solidFill>
                      <a:srgbClr val="0000FF"/>
                    </a:solidFill>
                  </a:rPr>
                  <a:t>     If a weight  </a:t>
                </a:r>
                <a14:m>
                  <m:oMath xmlns:m="http://schemas.openxmlformats.org/officeDocument/2006/math">
                    <m:r>
                      <m:rPr>
                        <m:sty m:val="p"/>
                      </m:rPr>
                      <a:rPr lang="en-US" altLang="zh-TW" sz="2400" b="0" i="0" smtClean="0">
                        <a:solidFill>
                          <a:srgbClr val="0000FF"/>
                        </a:solidFill>
                        <a:latin typeface="Cambria Math" panose="02040503050406030204" pitchFamily="18" charset="0"/>
                      </a:rPr>
                      <m:t>w</m:t>
                    </m:r>
                    <m:r>
                      <a:rPr lang="en-US" altLang="zh-TW" sz="2400" b="0" i="1" smtClean="0">
                        <a:solidFill>
                          <a:srgbClr val="0000FF"/>
                        </a:solidFill>
                        <a:latin typeface="Cambria Math" panose="02040503050406030204" pitchFamily="18" charset="0"/>
                      </a:rPr>
                      <m:t>=1</m:t>
                    </m:r>
                  </m:oMath>
                </a14:m>
                <a:r>
                  <a:rPr lang="zh-TW" altLang="en-US" sz="2400" dirty="0">
                    <a:solidFill>
                      <a:srgbClr val="0000FF"/>
                    </a:solidFill>
                  </a:rPr>
                  <a:t> </a:t>
                </a:r>
                <a:r>
                  <a:rPr lang="en-US" altLang="zh-TW" sz="2400" dirty="0">
                    <a:solidFill>
                      <a:srgbClr val="0000FF"/>
                    </a:solidFill>
                  </a:rPr>
                  <a:t>by training, set </a:t>
                </a:r>
                <a14:m>
                  <m:oMath xmlns:m="http://schemas.openxmlformats.org/officeDocument/2006/math">
                    <m:r>
                      <a:rPr lang="en-US" altLang="zh-TW" sz="2400" i="1" smtClean="0">
                        <a:solidFill>
                          <a:srgbClr val="0000FF"/>
                        </a:solidFill>
                        <a:latin typeface="Cambria Math" panose="02040503050406030204" pitchFamily="18" charset="0"/>
                      </a:rPr>
                      <m:t>𝑤</m:t>
                    </m:r>
                    <m:r>
                      <a:rPr lang="en-US" altLang="zh-TW" sz="2400" b="0" i="1" smtClean="0">
                        <a:solidFill>
                          <a:srgbClr val="0000FF"/>
                        </a:solidFill>
                        <a:latin typeface="Cambria Math" panose="02040503050406030204" pitchFamily="18" charset="0"/>
                      </a:rPr>
                      <m:t>=0.5</m:t>
                    </m:r>
                  </m:oMath>
                </a14:m>
                <a:r>
                  <a:rPr lang="zh-TW" altLang="en-US" sz="2400" dirty="0">
                    <a:solidFill>
                      <a:srgbClr val="0000FF"/>
                    </a:solidFill>
                  </a:rPr>
                  <a:t> </a:t>
                </a:r>
                <a:r>
                  <a:rPr lang="en-US" altLang="zh-TW" sz="2400" dirty="0">
                    <a:solidFill>
                      <a:srgbClr val="0000FF"/>
                    </a:solidFill>
                  </a:rPr>
                  <a:t>for testing.</a:t>
                </a:r>
                <a:endParaRPr lang="zh-TW" altLang="en-US" sz="2400" dirty="0">
                  <a:solidFill>
                    <a:srgbClr val="0000FF"/>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290209" y="5746509"/>
                <a:ext cx="7853791" cy="830997"/>
              </a:xfrm>
              <a:prstGeom prst="rect">
                <a:avLst/>
              </a:prstGeom>
              <a:blipFill rotWithShape="0">
                <a:blip r:embed="rId3"/>
                <a:stretch>
                  <a:fillRect l="-1087"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251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5667495" y="3144381"/>
            <a:ext cx="2044281" cy="3044542"/>
          </a:xfrm>
          <a:prstGeom prst="rect">
            <a:avLst/>
          </a:prstGeom>
        </p:spPr>
      </p:pic>
      <p:sp>
        <p:nvSpPr>
          <p:cNvPr id="2" name="標題 1"/>
          <p:cNvSpPr>
            <a:spLocks noGrp="1"/>
          </p:cNvSpPr>
          <p:nvPr>
            <p:ph type="title"/>
          </p:nvPr>
        </p:nvSpPr>
        <p:spPr/>
        <p:txBody>
          <a:bodyPr/>
          <a:lstStyle/>
          <a:p>
            <a:r>
              <a:rPr lang="en-US" altLang="zh-TW" dirty="0"/>
              <a:t>Dropout</a:t>
            </a:r>
            <a:br>
              <a:rPr lang="en-US" altLang="zh-TW" dirty="0"/>
            </a:br>
            <a:r>
              <a:rPr lang="en-US" altLang="zh-TW" dirty="0"/>
              <a:t>- Intuitive Reason</a:t>
            </a:r>
            <a:endParaRPr lang="zh-TW" altLang="en-US" dirty="0"/>
          </a:p>
        </p:txBody>
      </p:sp>
      <p:sp>
        <p:nvSpPr>
          <p:cNvPr id="4" name="文字方塊 3"/>
          <p:cNvSpPr txBox="1"/>
          <p:nvPr/>
        </p:nvSpPr>
        <p:spPr>
          <a:xfrm>
            <a:off x="1037287" y="2882771"/>
            <a:ext cx="1485900" cy="523220"/>
          </a:xfrm>
          <a:prstGeom prst="rect">
            <a:avLst/>
          </a:prstGeom>
          <a:noFill/>
        </p:spPr>
        <p:txBody>
          <a:bodyPr wrap="square" rtlCol="0">
            <a:spAutoFit/>
          </a:bodyPr>
          <a:lstStyle/>
          <a:p>
            <a:pPr algn="ctr"/>
            <a:r>
              <a:rPr lang="en-US" altLang="zh-TW" sz="2800" b="1" i="1" u="sng" dirty="0">
                <a:solidFill>
                  <a:srgbClr val="0000FF"/>
                </a:solidFill>
              </a:rPr>
              <a:t>Training </a:t>
            </a:r>
            <a:endParaRPr lang="zh-TW" altLang="en-US" sz="2800" b="1" i="1" u="sng" dirty="0">
              <a:solidFill>
                <a:srgbClr val="0000FF"/>
              </a:solidFill>
            </a:endParaRPr>
          </a:p>
        </p:txBody>
      </p:sp>
      <p:sp>
        <p:nvSpPr>
          <p:cNvPr id="5" name="文字方塊 4"/>
          <p:cNvSpPr txBox="1"/>
          <p:nvPr/>
        </p:nvSpPr>
        <p:spPr>
          <a:xfrm>
            <a:off x="5929730" y="1740097"/>
            <a:ext cx="1485900" cy="523220"/>
          </a:xfrm>
          <a:prstGeom prst="rect">
            <a:avLst/>
          </a:prstGeom>
          <a:noFill/>
        </p:spPr>
        <p:txBody>
          <a:bodyPr wrap="square" rtlCol="0">
            <a:spAutoFit/>
          </a:bodyPr>
          <a:lstStyle/>
          <a:p>
            <a:pPr algn="ctr"/>
            <a:r>
              <a:rPr lang="en-US" altLang="zh-TW" sz="2800" b="1" i="1" u="sng" dirty="0">
                <a:solidFill>
                  <a:srgbClr val="0000FF"/>
                </a:solidFill>
              </a:rPr>
              <a:t>Testing</a:t>
            </a:r>
            <a:endParaRPr lang="zh-TW" altLang="en-US" sz="2800" b="1" i="1" u="sng" dirty="0">
              <a:solidFill>
                <a:srgbClr val="0000FF"/>
              </a:solidFill>
            </a:endParaRPr>
          </a:p>
        </p:txBody>
      </p:sp>
      <p:sp>
        <p:nvSpPr>
          <p:cNvPr id="6" name="文字方塊 5"/>
          <p:cNvSpPr txBox="1"/>
          <p:nvPr/>
        </p:nvSpPr>
        <p:spPr>
          <a:xfrm>
            <a:off x="1207149" y="3405991"/>
            <a:ext cx="3686175" cy="461665"/>
          </a:xfrm>
          <a:prstGeom prst="rect">
            <a:avLst/>
          </a:prstGeom>
          <a:noFill/>
        </p:spPr>
        <p:txBody>
          <a:bodyPr wrap="square" rtlCol="0">
            <a:spAutoFit/>
          </a:bodyPr>
          <a:lstStyle/>
          <a:p>
            <a:pPr algn="ctr"/>
            <a:r>
              <a:rPr lang="en-US" altLang="zh-TW" sz="2400" dirty="0"/>
              <a:t>Dropout (</a:t>
            </a:r>
            <a:r>
              <a:rPr lang="zh-TW" altLang="en-US" sz="2400" dirty="0"/>
              <a:t>腳上綁重物</a:t>
            </a:r>
            <a:r>
              <a:rPr lang="en-US" altLang="zh-TW" sz="2400" dirty="0"/>
              <a:t>)</a:t>
            </a:r>
            <a:endParaRPr lang="zh-TW" altLang="en-US" sz="2400" dirty="0"/>
          </a:p>
        </p:txBody>
      </p:sp>
      <p:sp>
        <p:nvSpPr>
          <p:cNvPr id="7" name="文字方塊 6"/>
          <p:cNvSpPr txBox="1"/>
          <p:nvPr/>
        </p:nvSpPr>
        <p:spPr>
          <a:xfrm>
            <a:off x="4577035" y="2261210"/>
            <a:ext cx="4191291" cy="830997"/>
          </a:xfrm>
          <a:prstGeom prst="rect">
            <a:avLst/>
          </a:prstGeom>
          <a:noFill/>
        </p:spPr>
        <p:txBody>
          <a:bodyPr wrap="square" rtlCol="0">
            <a:spAutoFit/>
          </a:bodyPr>
          <a:lstStyle/>
          <a:p>
            <a:pPr algn="ctr"/>
            <a:r>
              <a:rPr lang="en-US" altLang="zh-TW" sz="2400" dirty="0"/>
              <a:t>No dropout</a:t>
            </a:r>
          </a:p>
          <a:p>
            <a:pPr algn="ctr"/>
            <a:r>
              <a:rPr lang="en-US" altLang="zh-TW" sz="2400" dirty="0"/>
              <a:t>(</a:t>
            </a:r>
            <a:r>
              <a:rPr lang="zh-TW" altLang="en-US" sz="2400" dirty="0"/>
              <a:t>拿下重物後就變很強</a:t>
            </a:r>
            <a:r>
              <a:rPr lang="en-US" altLang="zh-TW" sz="2400" dirty="0"/>
              <a:t>)</a:t>
            </a:r>
            <a:endParaRPr lang="zh-TW" altLang="en-US" sz="2400" dirty="0"/>
          </a:p>
        </p:txBody>
      </p:sp>
      <p:pic>
        <p:nvPicPr>
          <p:cNvPr id="8" name="圖片 7"/>
          <p:cNvPicPr>
            <a:picLocks noChangeAspect="1"/>
          </p:cNvPicPr>
          <p:nvPr/>
        </p:nvPicPr>
        <p:blipFill>
          <a:blip r:embed="rId3"/>
          <a:stretch>
            <a:fillRect/>
          </a:stretch>
        </p:blipFill>
        <p:spPr>
          <a:xfrm>
            <a:off x="1291287" y="3972004"/>
            <a:ext cx="3517900" cy="2216919"/>
          </a:xfrm>
          <a:prstGeom prst="rect">
            <a:avLst/>
          </a:prstGeom>
        </p:spPr>
      </p:pic>
    </p:spTree>
    <p:extLst>
      <p:ext uri="{BB962C8B-B14F-4D97-AF65-F5344CB8AC3E}">
        <p14:creationId xmlns:p14="http://schemas.microsoft.com/office/powerpoint/2010/main" val="36009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grpSp>
        <p:nvGrpSpPr>
          <p:cNvPr id="4" name="群組 3"/>
          <p:cNvGrpSpPr/>
          <p:nvPr/>
        </p:nvGrpSpPr>
        <p:grpSpPr>
          <a:xfrm>
            <a:off x="2369918" y="1505394"/>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1010343" y="4199046"/>
            <a:ext cx="730090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teams up, if everyone expect the partner will do the work, nothing will be done finally.</a:t>
            </a:r>
          </a:p>
        </p:txBody>
      </p:sp>
      <p:sp>
        <p:nvSpPr>
          <p:cNvPr id="65" name="文字方塊 64"/>
          <p:cNvSpPr txBox="1"/>
          <p:nvPr/>
        </p:nvSpPr>
        <p:spPr>
          <a:xfrm>
            <a:off x="1010343" y="5054083"/>
            <a:ext cx="705933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However, if you know your partner will dropout, you will do better.</a:t>
            </a:r>
          </a:p>
        </p:txBody>
      </p:sp>
      <p:sp>
        <p:nvSpPr>
          <p:cNvPr id="66" name="雲朵形圖說文字 65"/>
          <p:cNvSpPr/>
          <p:nvPr/>
        </p:nvSpPr>
        <p:spPr>
          <a:xfrm>
            <a:off x="5084933" y="1307531"/>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rPr>
              <a:t>我的 </a:t>
            </a:r>
            <a:r>
              <a:rPr lang="en-US" altLang="zh-TW" sz="2000" dirty="0">
                <a:solidFill>
                  <a:schemeClr val="bg1"/>
                </a:solidFill>
              </a:rPr>
              <a:t>partner </a:t>
            </a:r>
            <a:r>
              <a:rPr lang="zh-TW" altLang="en-US" sz="2000" dirty="0">
                <a:solidFill>
                  <a:schemeClr val="bg1"/>
                </a:solidFill>
              </a:rPr>
              <a:t>會擺爛，所以我要好好做</a:t>
            </a:r>
            <a:endParaRPr lang="en-US" altLang="zh-TW" sz="2000" dirty="0">
              <a:solidFill>
                <a:schemeClr val="bg1"/>
              </a:solidFill>
            </a:endParaRPr>
          </a:p>
        </p:txBody>
      </p:sp>
      <p:grpSp>
        <p:nvGrpSpPr>
          <p:cNvPr id="82" name="群組 81"/>
          <p:cNvGrpSpPr/>
          <p:nvPr/>
        </p:nvGrpSpPr>
        <p:grpSpPr>
          <a:xfrm>
            <a:off x="3965370" y="1600600"/>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3970602" y="3010485"/>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5732127" y="2981602"/>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5741551" y="3674023"/>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2316154" y="3023685"/>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2339885" y="2294637"/>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1027238" y="5892791"/>
            <a:ext cx="7332992"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testing, no one dropout actually, so obtaining good results eventually.</a:t>
            </a:r>
          </a:p>
        </p:txBody>
      </p:sp>
    </p:spTree>
    <p:extLst>
      <p:ext uri="{BB962C8B-B14F-4D97-AF65-F5344CB8AC3E}">
        <p14:creationId xmlns:p14="http://schemas.microsoft.com/office/powerpoint/2010/main" val="3471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sp>
        <p:nvSpPr>
          <p:cNvPr id="3" name="內容版面配置區 2"/>
          <p:cNvSpPr>
            <a:spLocks noGrp="1"/>
          </p:cNvSpPr>
          <p:nvPr>
            <p:ph idx="1"/>
          </p:nvPr>
        </p:nvSpPr>
        <p:spPr/>
        <p:txBody>
          <a:bodyPr/>
          <a:lstStyle/>
          <a:p>
            <a:r>
              <a:rPr lang="en-US" altLang="zh-TW" dirty="0"/>
              <a:t>Why the weights should multiply (1-p)% (dropout rate) when testing?</a:t>
            </a:r>
            <a:endParaRPr lang="zh-TW" altLang="en-US" dirty="0"/>
          </a:p>
        </p:txBody>
      </p:sp>
      <p:sp>
        <p:nvSpPr>
          <p:cNvPr id="4" name="矩形 3"/>
          <p:cNvSpPr/>
          <p:nvPr/>
        </p:nvSpPr>
        <p:spPr>
          <a:xfrm>
            <a:off x="674552" y="2636369"/>
            <a:ext cx="2689134" cy="461665"/>
          </a:xfrm>
          <a:prstGeom prst="rect">
            <a:avLst/>
          </a:prstGeom>
        </p:spPr>
        <p:txBody>
          <a:bodyPr wrap="none">
            <a:spAutoFit/>
          </a:bodyPr>
          <a:lstStyle/>
          <a:p>
            <a:r>
              <a:rPr lang="en-US" altLang="zh-TW" sz="2400" b="1" i="1" u="sng" dirty="0"/>
              <a:t>Training of Dropout</a:t>
            </a:r>
            <a:endParaRPr lang="en-US" altLang="zh-TW" sz="2400" dirty="0"/>
          </a:p>
        </p:txBody>
      </p:sp>
      <p:sp>
        <p:nvSpPr>
          <p:cNvPr id="5" name="矩形 4"/>
          <p:cNvSpPr/>
          <p:nvPr/>
        </p:nvSpPr>
        <p:spPr>
          <a:xfrm>
            <a:off x="4557486" y="2617200"/>
            <a:ext cx="2544799" cy="461665"/>
          </a:xfrm>
          <a:prstGeom prst="rect">
            <a:avLst/>
          </a:prstGeom>
        </p:spPr>
        <p:txBody>
          <a:bodyPr wrap="none">
            <a:spAutoFit/>
          </a:bodyPr>
          <a:lstStyle/>
          <a:p>
            <a:r>
              <a:rPr lang="en-US" altLang="zh-TW" sz="2400" b="1" i="1" u="sng" dirty="0"/>
              <a:t>Testing of Dropout</a:t>
            </a:r>
            <a:endParaRPr lang="en-US" altLang="zh-TW" sz="2400" dirty="0"/>
          </a:p>
        </p:txBody>
      </p:sp>
      <p:sp>
        <p:nvSpPr>
          <p:cNvPr id="6" name="橢圓 5"/>
          <p:cNvSpPr/>
          <p:nvPr/>
        </p:nvSpPr>
        <p:spPr>
          <a:xfrm>
            <a:off x="3183636" y="4715913"/>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1328616" y="365880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1328616" y="444373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1332203" y="522586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1328616" y="6056849"/>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6676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4821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4821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4824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4821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1838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1838570" y="4693416"/>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1842157"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1842157" y="4965599"/>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34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334737" y="4746118"/>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5338324"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38324"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p:cNvSpPr txBox="1"/>
              <p:nvPr/>
            </p:nvSpPr>
            <p:spPr>
              <a:xfrm>
                <a:off x="2193010"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93010" y="3889532"/>
                <a:ext cx="421847" cy="369332"/>
              </a:xfrm>
              <a:prstGeom prst="rect">
                <a:avLst/>
              </a:prstGeom>
              <a:blipFill rotWithShape="0">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212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12493" y="4402799"/>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212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212493" y="4842442"/>
                <a:ext cx="428964" cy="369332"/>
              </a:xfrm>
              <a:prstGeom prst="rect">
                <a:avLst/>
              </a:prstGeom>
              <a:blipFill rotWithShape="0">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2217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217174" y="5296178"/>
                <a:ext cx="419602" cy="369332"/>
              </a:xfrm>
              <a:prstGeom prst="rect">
                <a:avLst/>
              </a:prstGeom>
              <a:blipFill rotWithShape="0">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2989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89097" y="4471471"/>
                <a:ext cx="223266" cy="369332"/>
              </a:xfrm>
              <a:prstGeom prst="rect">
                <a:avLst/>
              </a:prstGeom>
              <a:blipFill rotWithShape="0">
                <a:blip r:embed="rId7"/>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5678049"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5678049" y="3930535"/>
                <a:ext cx="421847" cy="369332"/>
              </a:xfrm>
              <a:prstGeom prst="rect">
                <a:avLst/>
              </a:prstGeom>
              <a:blipFill rotWithShape="0">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5697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697532" y="4443802"/>
                <a:ext cx="428964" cy="369332"/>
              </a:xfrm>
              <a:prstGeom prst="rect">
                <a:avLst/>
              </a:prstGeom>
              <a:blipFill rotWithShape="0">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5697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697532" y="4883445"/>
                <a:ext cx="428964" cy="369332"/>
              </a:xfrm>
              <a:prstGeom prst="rect">
                <a:avLst/>
              </a:prstGeom>
              <a:blipFill rotWithShape="0">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5702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702213" y="5337181"/>
                <a:ext cx="419602" cy="369332"/>
              </a:xfrm>
              <a:prstGeom prst="rect">
                <a:avLst/>
              </a:prstGeom>
              <a:blipFill rotWithShape="0">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87532"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6487532" y="4443802"/>
                <a:ext cx="325923" cy="369332"/>
              </a:xfrm>
              <a:prstGeom prst="rect">
                <a:avLst/>
              </a:prstGeom>
              <a:blipFill rotWithShape="0">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1372335" y="4480280"/>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1400930" y="6169344"/>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1880908" y="4575851"/>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1953079" y="5909368"/>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689067" y="3083049"/>
            <a:ext cx="3826942" cy="461665"/>
          </a:xfrm>
          <a:prstGeom prst="rect">
            <a:avLst/>
          </a:prstGeom>
          <a:noFill/>
        </p:spPr>
        <p:txBody>
          <a:bodyPr wrap="square" rtlCol="0">
            <a:spAutoFit/>
          </a:bodyPr>
          <a:lstStyle/>
          <a:p>
            <a:r>
              <a:rPr lang="en-US" altLang="zh-TW" sz="2400" dirty="0"/>
              <a:t>Assume dropout rate is 50%</a:t>
            </a:r>
            <a:endParaRPr lang="zh-TW" altLang="en-US" sz="2400" dirty="0"/>
          </a:p>
        </p:txBody>
      </p:sp>
      <mc:AlternateContent xmlns:mc="http://schemas.openxmlformats.org/markup-compatibility/2006" xmlns:a14="http://schemas.microsoft.com/office/drawing/2010/main">
        <mc:Choice Requires="a14">
          <p:sp>
            <p:nvSpPr>
              <p:cNvPr id="79" name="文字方塊 78"/>
              <p:cNvSpPr txBox="1"/>
              <p:nvPr/>
            </p:nvSpPr>
            <p:spPr>
              <a:xfrm>
                <a:off x="4922768" y="395246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922768" y="3952462"/>
                <a:ext cx="759310" cy="369332"/>
              </a:xfrm>
              <a:prstGeom prst="rect">
                <a:avLst/>
              </a:prstGeom>
              <a:blipFill rotWithShape="0">
                <a:blip r:embed="rId13"/>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4932876" y="4454728"/>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4932876" y="4454728"/>
                <a:ext cx="759310" cy="369332"/>
              </a:xfrm>
              <a:prstGeom prst="rect">
                <a:avLst/>
              </a:prstGeom>
              <a:blipFill rotWithShape="0">
                <a:blip r:embed="rId14"/>
                <a:stretch>
                  <a:fillRect l="-7874" r="-6299" b="-6452"/>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4922768" y="489777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4922768" y="4897772"/>
                <a:ext cx="759310" cy="369332"/>
              </a:xfrm>
              <a:prstGeom prst="rect">
                <a:avLst/>
              </a:prstGeom>
              <a:blipFill rotWithShape="0">
                <a:blip r:embed="rId15"/>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4946139" y="5351695"/>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4946139" y="5351695"/>
                <a:ext cx="759310" cy="369332"/>
              </a:xfrm>
              <a:prstGeom prst="rect">
                <a:avLst/>
              </a:prstGeom>
              <a:blipFill rotWithShape="0">
                <a:blip r:embed="rId16"/>
                <a:stretch>
                  <a:fillRect l="-7874" r="-6299" b="-6452"/>
                </a:stretch>
              </a:blipFill>
              <a:ln>
                <a:solidFill>
                  <a:srgbClr val="FF0000"/>
                </a:solidFill>
              </a:ln>
            </p:spPr>
            <p:txBody>
              <a:bodyPr/>
              <a:lstStyle/>
              <a:p>
                <a:r>
                  <a:rPr lang="zh-TW" altLang="en-US">
                    <a:noFill/>
                  </a:rPr>
                  <a:t> </a:t>
                </a:r>
              </a:p>
            </p:txBody>
          </p:sp>
        </mc:Fallback>
      </mc:AlternateContent>
      <p:sp>
        <p:nvSpPr>
          <p:cNvPr id="89" name="矩形 88"/>
          <p:cNvSpPr/>
          <p:nvPr/>
        </p:nvSpPr>
        <p:spPr>
          <a:xfrm>
            <a:off x="4620486" y="3039464"/>
            <a:ext cx="1628844" cy="461665"/>
          </a:xfrm>
          <a:prstGeom prst="rect">
            <a:avLst/>
          </a:prstGeom>
        </p:spPr>
        <p:txBody>
          <a:bodyPr wrap="none">
            <a:spAutoFit/>
          </a:bodyPr>
          <a:lstStyle/>
          <a:p>
            <a:r>
              <a:rPr lang="en-US" altLang="zh-TW" sz="2400" dirty="0"/>
              <a:t>No dropout</a:t>
            </a:r>
            <a:endParaRPr lang="zh-TW" altLang="en-US" sz="2400" dirty="0"/>
          </a:p>
        </p:txBody>
      </p:sp>
      <p:grpSp>
        <p:nvGrpSpPr>
          <p:cNvPr id="92" name="群組 91"/>
          <p:cNvGrpSpPr/>
          <p:nvPr/>
        </p:nvGrpSpPr>
        <p:grpSpPr>
          <a:xfrm>
            <a:off x="6201845" y="3449355"/>
            <a:ext cx="2900409" cy="870244"/>
            <a:chOff x="6201845" y="3487455"/>
            <a:chExt cx="2900409" cy="870244"/>
          </a:xfrm>
        </p:grpSpPr>
        <p:sp>
          <p:nvSpPr>
            <p:cNvPr id="87" name="矩形 86"/>
            <p:cNvSpPr/>
            <p:nvPr/>
          </p:nvSpPr>
          <p:spPr>
            <a:xfrm>
              <a:off x="6201845" y="3487455"/>
              <a:ext cx="2900409" cy="461665"/>
            </a:xfrm>
            <a:prstGeom prst="rect">
              <a:avLst/>
            </a:prstGeom>
          </p:spPr>
          <p:txBody>
            <a:bodyPr wrap="none">
              <a:spAutoFit/>
            </a:bodyPr>
            <a:lstStyle/>
            <a:p>
              <a:r>
                <a:rPr lang="en-US" altLang="zh-TW" sz="2400" dirty="0"/>
                <a:t>Weights from training</a:t>
              </a:r>
              <a:endParaRPr lang="zh-TW" altLang="en-US" sz="2400" dirty="0"/>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5942302" y="5706513"/>
            <a:ext cx="2990178" cy="913826"/>
            <a:chOff x="5942302" y="5744613"/>
            <a:chExt cx="2990178"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942302" y="5744613"/>
              <a:ext cx="2990178" cy="461665"/>
            </a:xfrm>
            <a:prstGeom prst="rect">
              <a:avLst/>
            </a:prstGeom>
          </p:spPr>
          <p:txBody>
            <a:bodyPr wrap="none">
              <a:spAutoFit/>
            </a:bodyPr>
            <a:lstStyle/>
            <a:p>
              <a:r>
                <a:rPr lang="en-US" altLang="zh-TW" sz="2400" dirty="0"/>
                <a:t>Weights multiply 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4423021" y="2636369"/>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21" grpId="0" animBg="1"/>
      <p:bldP spid="22" grpId="0" animBg="1"/>
      <p:bldP spid="23" grpId="0" animBg="1"/>
      <p:bldP spid="24" grpId="0" animBg="1"/>
      <p:bldP spid="25" grpId="0" animBg="1"/>
      <p:bldP spid="40" grpId="0"/>
      <p:bldP spid="41" grpId="0"/>
      <p:bldP spid="42" grpId="0"/>
      <p:bldP spid="43" grpId="0"/>
      <p:bldP spid="44"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4" name="矩形 3"/>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1410532" y="5105203"/>
            <a:ext cx="6984445" cy="461665"/>
          </a:xfrm>
          <a:prstGeom prst="rect">
            <a:avLst/>
          </a:prstGeom>
          <a:noFill/>
        </p:spPr>
        <p:txBody>
          <a:bodyPr wrap="square" rtlCol="0">
            <a:spAutoFit/>
          </a:bodyPr>
          <a:lstStyle/>
          <a:p>
            <a:r>
              <a:rPr lang="en-US" altLang="zh-TW" sz="2400" dirty="0"/>
              <a:t>Train a bunch of networks with different structures</a:t>
            </a:r>
            <a:endParaRPr lang="zh-TW" altLang="en-US" sz="2400" dirty="0"/>
          </a:p>
        </p:txBody>
      </p:sp>
      <p:sp>
        <p:nvSpPr>
          <p:cNvPr id="10" name="橢圓 9"/>
          <p:cNvSpPr/>
          <p:nvPr/>
        </p:nvSpPr>
        <p:spPr>
          <a:xfrm>
            <a:off x="3920999"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1320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3102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4945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6784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2305051" y="1964424"/>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3802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5253355" y="2257029"/>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5497783" y="1964424"/>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7414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3732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5588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1950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36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161094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3553027" y="2395768"/>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3397567"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5248478"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709938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3359467" y="6172058"/>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2171837" y="2953827"/>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685768" y="2991941"/>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4899455"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5210378" y="2953827"/>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7395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3713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5569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1931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988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3775506" y="5734826"/>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5222381"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4823711"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6917118" y="1772545"/>
            <a:ext cx="2192715" cy="954107"/>
          </a:xfrm>
          <a:prstGeom prst="rect">
            <a:avLst/>
          </a:prstGeom>
        </p:spPr>
        <p:txBody>
          <a:bodyPr wrap="square">
            <a:spAutoFit/>
          </a:bodyPr>
          <a:lstStyle/>
          <a:p>
            <a:pPr algn="ctr"/>
            <a:r>
              <a:rPr lang="en-US" altLang="zh-TW" sz="2800" b="1" i="1" u="sng" dirty="0"/>
              <a:t>Training of Dropout</a:t>
            </a:r>
            <a:endParaRPr lang="en-US" altLang="zh-TW" sz="2800" dirty="0"/>
          </a:p>
        </p:txBody>
      </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325491" y="185213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4981975" y="3201460"/>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1113457" y="5741959"/>
            <a:ext cx="7351603"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Using one mini-batch to train one network</a:t>
            </a:r>
            <a:endParaRPr lang="zh-TW" altLang="en-US" sz="2800" dirty="0"/>
          </a:p>
        </p:txBody>
      </p:sp>
      <p:sp>
        <p:nvSpPr>
          <p:cNvPr id="454" name="文字方塊 453"/>
          <p:cNvSpPr txBox="1"/>
          <p:nvPr/>
        </p:nvSpPr>
        <p:spPr>
          <a:xfrm>
            <a:off x="1088193" y="6205586"/>
            <a:ext cx="7018866"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Some parameters in the network are shared</a:t>
            </a:r>
            <a:endParaRPr lang="zh-TW" altLang="en-US" sz="2800" dirty="0"/>
          </a:p>
        </p:txBody>
      </p:sp>
      <p:sp>
        <p:nvSpPr>
          <p:cNvPr id="455" name="文字方塊 454"/>
          <p:cNvSpPr txBox="1"/>
          <p:nvPr/>
        </p:nvSpPr>
        <p:spPr>
          <a:xfrm>
            <a:off x="1982924" y="1847804"/>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3634658" y="185213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5283616" y="1834101"/>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p:sp>
        <p:nvSpPr>
          <p:cNvPr id="515" name="文字方塊 514"/>
          <p:cNvSpPr txBox="1"/>
          <p:nvPr/>
        </p:nvSpPr>
        <p:spPr>
          <a:xfrm>
            <a:off x="7134165" y="2979863"/>
            <a:ext cx="1828800" cy="523220"/>
          </a:xfrm>
          <a:prstGeom prst="rect">
            <a:avLst/>
          </a:prstGeom>
          <a:noFill/>
        </p:spPr>
        <p:txBody>
          <a:bodyPr wrap="square" rtlCol="0">
            <a:spAutoFit/>
          </a:bodyPr>
          <a:lstStyle/>
          <a:p>
            <a:pPr algn="ctr"/>
            <a:r>
              <a:rPr lang="en-US" altLang="zh-TW" sz="2800" dirty="0"/>
              <a:t>M neurons</a:t>
            </a:r>
            <a:endParaRPr lang="zh-TW" altLang="en-US" sz="2800" dirty="0"/>
          </a:p>
        </p:txBody>
      </p:sp>
      <p:sp>
        <p:nvSpPr>
          <p:cNvPr id="516" name="文字方塊 515"/>
          <p:cNvSpPr txBox="1"/>
          <p:nvPr/>
        </p:nvSpPr>
        <p:spPr>
          <a:xfrm>
            <a:off x="7134165" y="4390223"/>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en-US" altLang="zh-TW" sz="2800" dirty="0"/>
              <a:t>possible networks</a:t>
            </a:r>
            <a:endParaRPr lang="zh-TW" altLang="en-US" sz="2800" baseline="30000" dirty="0"/>
          </a:p>
        </p:txBody>
      </p:sp>
      <p:sp>
        <p:nvSpPr>
          <p:cNvPr id="517" name="向下箭號 516"/>
          <p:cNvSpPr/>
          <p:nvPr/>
        </p:nvSpPr>
        <p:spPr>
          <a:xfrm>
            <a:off x="7784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945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562189" y="2515915"/>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3550762" y="1801949"/>
            <a:ext cx="2042475" cy="461665"/>
          </a:xfrm>
          <a:prstGeom prst="rect">
            <a:avLst/>
          </a:prstGeom>
          <a:noFill/>
        </p:spPr>
        <p:txBody>
          <a:bodyPr wrap="square" rtlCol="0">
            <a:spAutoFit/>
          </a:bodyPr>
          <a:lstStyle/>
          <a:p>
            <a:pPr algn="ctr"/>
            <a:r>
              <a:rPr lang="en-US" altLang="zh-TW" sz="2400" dirty="0"/>
              <a:t>testing data x</a:t>
            </a:r>
            <a:endParaRPr lang="zh-TW" altLang="en-US" sz="2400" baseline="-25000" dirty="0"/>
          </a:p>
        </p:txBody>
      </p:sp>
      <p:sp>
        <p:nvSpPr>
          <p:cNvPr id="139" name="矩形 138"/>
          <p:cNvSpPr/>
          <p:nvPr/>
        </p:nvSpPr>
        <p:spPr>
          <a:xfrm>
            <a:off x="294842" y="1589029"/>
            <a:ext cx="2941062" cy="523220"/>
          </a:xfrm>
          <a:prstGeom prst="rect">
            <a:avLst/>
          </a:prstGeom>
        </p:spPr>
        <p:txBody>
          <a:bodyPr wrap="none">
            <a:spAutoFit/>
          </a:bodyPr>
          <a:lstStyle/>
          <a:p>
            <a:r>
              <a:rPr lang="en-US" altLang="zh-TW" sz="2800" b="1" i="1" u="sng" dirty="0"/>
              <a:t>Testing of Dropout</a:t>
            </a:r>
            <a:endParaRPr lang="en-US" altLang="zh-TW" sz="2800" dirty="0"/>
          </a:p>
        </p:txBody>
      </p:sp>
      <p:sp>
        <p:nvSpPr>
          <p:cNvPr id="140" name="文字方塊 139"/>
          <p:cNvSpPr txBox="1"/>
          <p:nvPr/>
        </p:nvSpPr>
        <p:spPr>
          <a:xfrm rot="5400000">
            <a:off x="4753630"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1543010" y="6234302"/>
            <a:ext cx="2461055" cy="461665"/>
          </a:xfrm>
          <a:prstGeom prst="rect">
            <a:avLst/>
          </a:prstGeom>
          <a:noFill/>
        </p:spPr>
        <p:txBody>
          <a:bodyPr wrap="square" rtlCol="0">
            <a:spAutoFit/>
          </a:bodyPr>
          <a:lstStyle/>
          <a:p>
            <a:pPr algn="ctr"/>
            <a:r>
              <a:rPr lang="en-US" altLang="zh-TW" sz="2400" dirty="0"/>
              <a:t>average</a:t>
            </a:r>
            <a:endParaRPr lang="zh-TW" altLang="en-US" sz="2400" dirty="0"/>
          </a:p>
        </p:txBody>
      </p:sp>
      <p:cxnSp>
        <p:nvCxnSpPr>
          <p:cNvPr id="142" name="直線單箭頭接點 141"/>
          <p:cNvCxnSpPr/>
          <p:nvPr/>
        </p:nvCxnSpPr>
        <p:spPr>
          <a:xfrm flipH="1">
            <a:off x="1261193" y="2265579"/>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2864225" y="2289348"/>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3710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692250" y="5488889"/>
            <a:ext cx="755877" cy="461665"/>
          </a:xfrm>
          <a:prstGeom prst="rect">
            <a:avLst/>
          </a:prstGeom>
          <a:noFill/>
        </p:spPr>
        <p:txBody>
          <a:bodyPr wrap="square" rtlCol="0">
            <a:spAutoFit/>
          </a:bodyPr>
          <a:lstStyle/>
          <a:p>
            <a:pPr algn="ctr"/>
            <a:r>
              <a:rPr lang="en-US" altLang="zh-TW" sz="2400" dirty="0"/>
              <a:t>y</a:t>
            </a:r>
            <a:r>
              <a:rPr lang="en-US" altLang="zh-TW" sz="2400" baseline="-25000" dirty="0"/>
              <a:t>1</a:t>
            </a:r>
            <a:endParaRPr lang="zh-TW" altLang="en-US" sz="2400" baseline="-25000" dirty="0"/>
          </a:p>
        </p:txBody>
      </p:sp>
      <p:sp>
        <p:nvSpPr>
          <p:cNvPr id="152" name="文字方塊 151"/>
          <p:cNvSpPr txBox="1"/>
          <p:nvPr/>
        </p:nvSpPr>
        <p:spPr>
          <a:xfrm>
            <a:off x="2598515" y="5533856"/>
            <a:ext cx="755877" cy="461665"/>
          </a:xfrm>
          <a:prstGeom prst="rect">
            <a:avLst/>
          </a:prstGeom>
          <a:noFill/>
        </p:spPr>
        <p:txBody>
          <a:bodyPr wrap="square" rtlCol="0">
            <a:spAutoFit/>
          </a:bodyPr>
          <a:lstStyle/>
          <a:p>
            <a:pPr algn="ctr"/>
            <a:r>
              <a:rPr lang="en-US" altLang="zh-TW" sz="2400" dirty="0"/>
              <a:t>y</a:t>
            </a:r>
            <a:r>
              <a:rPr lang="en-US" altLang="zh-TW" sz="2400" baseline="-25000" dirty="0"/>
              <a:t>2</a:t>
            </a:r>
            <a:endParaRPr lang="zh-TW" altLang="en-US" sz="2400" baseline="-25000" dirty="0"/>
          </a:p>
        </p:txBody>
      </p:sp>
      <p:sp>
        <p:nvSpPr>
          <p:cNvPr id="153" name="文字方塊 152"/>
          <p:cNvSpPr txBox="1"/>
          <p:nvPr/>
        </p:nvSpPr>
        <p:spPr>
          <a:xfrm>
            <a:off x="3968737" y="5516071"/>
            <a:ext cx="755877" cy="461665"/>
          </a:xfrm>
          <a:prstGeom prst="rect">
            <a:avLst/>
          </a:prstGeom>
          <a:noFill/>
        </p:spPr>
        <p:txBody>
          <a:bodyPr wrap="square" rtlCol="0">
            <a:spAutoFit/>
          </a:bodyPr>
          <a:lstStyle/>
          <a:p>
            <a:pPr algn="ctr"/>
            <a:r>
              <a:rPr lang="en-US" altLang="zh-TW" sz="2400" dirty="0"/>
              <a:t>y</a:t>
            </a:r>
            <a:r>
              <a:rPr lang="en-US" altLang="zh-TW" sz="2400" baseline="-25000" dirty="0"/>
              <a:t>3</a:t>
            </a:r>
            <a:endParaRPr lang="zh-TW" altLang="en-US" sz="2400" baseline="-25000" dirty="0"/>
          </a:p>
        </p:txBody>
      </p:sp>
      <p:cxnSp>
        <p:nvCxnSpPr>
          <p:cNvPr id="154" name="直線單箭頭接點 153"/>
          <p:cNvCxnSpPr/>
          <p:nvPr/>
        </p:nvCxnSpPr>
        <p:spPr>
          <a:xfrm>
            <a:off x="1212747" y="5995521"/>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2920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3417942"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4923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7362663" y="3343821"/>
            <a:ext cx="1292399" cy="1569660"/>
          </a:xfrm>
          <a:prstGeom prst="rect">
            <a:avLst/>
          </a:prstGeom>
          <a:noFill/>
        </p:spPr>
        <p:txBody>
          <a:bodyPr wrap="square" rtlCol="0">
            <a:spAutoFit/>
          </a:bodyPr>
          <a:lstStyle/>
          <a:p>
            <a:r>
              <a:rPr lang="en-US" altLang="zh-TW" sz="2400" dirty="0"/>
              <a:t>All the weights multiply 1-p%</a:t>
            </a:r>
            <a:endParaRPr lang="zh-TW" altLang="en-US" sz="2400" dirty="0"/>
          </a:p>
        </p:txBody>
      </p:sp>
      <p:sp>
        <p:nvSpPr>
          <p:cNvPr id="38" name="文字方塊 37"/>
          <p:cNvSpPr txBox="1"/>
          <p:nvPr/>
        </p:nvSpPr>
        <p:spPr>
          <a:xfrm>
            <a:off x="4713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p:sp>
        <p:nvSpPr>
          <p:cNvPr id="226" name="文字方塊 225"/>
          <p:cNvSpPr txBox="1"/>
          <p:nvPr/>
        </p:nvSpPr>
        <p:spPr>
          <a:xfrm>
            <a:off x="5988754" y="6168113"/>
            <a:ext cx="755877" cy="523220"/>
          </a:xfrm>
          <a:prstGeom prst="rect">
            <a:avLst/>
          </a:prstGeom>
          <a:noFill/>
        </p:spPr>
        <p:txBody>
          <a:bodyPr wrap="square" rtlCol="0">
            <a:spAutoFit/>
          </a:bodyPr>
          <a:lstStyle/>
          <a:p>
            <a:pPr algn="ctr"/>
            <a:r>
              <a:rPr lang="en-US" altLang="zh-TW" sz="2800" dirty="0"/>
              <a:t>y</a:t>
            </a:r>
            <a:endParaRPr lang="zh-TW" altLang="en-US" sz="2800" baseline="-25000" dirty="0"/>
          </a:p>
        </p:txBody>
      </p:sp>
      <p:cxnSp>
        <p:nvCxnSpPr>
          <p:cNvPr id="229" name="直線單箭頭接點 228"/>
          <p:cNvCxnSpPr/>
          <p:nvPr/>
        </p:nvCxnSpPr>
        <p:spPr>
          <a:xfrm>
            <a:off x="5492560" y="2269719"/>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6369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777790" y="5953678"/>
            <a:ext cx="869111" cy="461665"/>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58153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5313" y="197820"/>
            <a:ext cx="2941062" cy="523220"/>
          </a:xfrm>
          <a:prstGeom prst="rect">
            <a:avLst/>
          </a:prstGeom>
        </p:spPr>
        <p:txBody>
          <a:bodyPr wrap="none">
            <a:spAutoFit/>
          </a:bodyPr>
          <a:lstStyle/>
          <a:p>
            <a:r>
              <a:rPr lang="en-US" altLang="zh-TW" sz="2800" b="1" i="1" u="sng" dirty="0"/>
              <a:t>Testing of Dropout</a:t>
            </a:r>
            <a:endParaRPr lang="en-US" altLang="zh-TW" sz="2800" dirty="0"/>
          </a:p>
        </p:txBody>
      </p:sp>
      <p:grpSp>
        <p:nvGrpSpPr>
          <p:cNvPr id="91" name="群組 90"/>
          <p:cNvGrpSpPr/>
          <p:nvPr/>
        </p:nvGrpSpPr>
        <p:grpSpPr>
          <a:xfrm>
            <a:off x="518307" y="1043723"/>
            <a:ext cx="2219144" cy="2237219"/>
            <a:chOff x="518307" y="1043723"/>
            <a:chExt cx="2219144" cy="2237219"/>
          </a:xfrm>
        </p:grpSpPr>
        <p:sp>
          <p:nvSpPr>
            <p:cNvPr id="23" name="橢圓 22"/>
            <p:cNvSpPr/>
            <p:nvPr/>
          </p:nvSpPr>
          <p:spPr>
            <a:xfrm>
              <a:off x="1297764"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p:nvPr/>
          </p:nvCxnSpPr>
          <p:spPr>
            <a:xfrm flipV="1">
              <a:off x="1429812"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642506"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518307"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27" name="文字方塊 26"/>
            <p:cNvSpPr txBox="1"/>
            <p:nvPr/>
          </p:nvSpPr>
          <p:spPr>
            <a:xfrm>
              <a:off x="2069794"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28" name="直線單箭頭接點 27"/>
            <p:cNvCxnSpPr>
              <a:endCxn id="23" idx="1"/>
            </p:cNvCxnSpPr>
            <p:nvPr/>
          </p:nvCxnSpPr>
          <p:spPr>
            <a:xfrm>
              <a:off x="822832"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23" idx="7"/>
            </p:cNvCxnSpPr>
            <p:nvPr/>
          </p:nvCxnSpPr>
          <p:spPr>
            <a:xfrm flipH="1">
              <a:off x="1857680"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834" y="104372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5" name="矩形 54"/>
            <p:cNvSpPr/>
            <p:nvPr/>
          </p:nvSpPr>
          <p:spPr>
            <a:xfrm>
              <a:off x="2133061" y="1065495"/>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grpSp>
        <p:nvGrpSpPr>
          <p:cNvPr id="92" name="群組 91"/>
          <p:cNvGrpSpPr/>
          <p:nvPr/>
        </p:nvGrpSpPr>
        <p:grpSpPr>
          <a:xfrm>
            <a:off x="3116120" y="1037652"/>
            <a:ext cx="2219144" cy="2243290"/>
            <a:chOff x="3116120" y="1037652"/>
            <a:chExt cx="2219144" cy="2243290"/>
          </a:xfrm>
        </p:grpSpPr>
        <p:sp>
          <p:nvSpPr>
            <p:cNvPr id="30" name="橢圓 29"/>
            <p:cNvSpPr/>
            <p:nvPr/>
          </p:nvSpPr>
          <p:spPr>
            <a:xfrm>
              <a:off x="3895577"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V="1">
              <a:off x="4027625"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4240319"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116120"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34" name="文字方塊 33"/>
            <p:cNvSpPr txBox="1"/>
            <p:nvPr/>
          </p:nvSpPr>
          <p:spPr>
            <a:xfrm>
              <a:off x="4667607"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35" name="直線單箭頭接點 34"/>
            <p:cNvCxnSpPr>
              <a:endCxn id="30" idx="1"/>
            </p:cNvCxnSpPr>
            <p:nvPr/>
          </p:nvCxnSpPr>
          <p:spPr>
            <a:xfrm>
              <a:off x="3420645"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30" idx="7"/>
            </p:cNvCxnSpPr>
            <p:nvPr/>
          </p:nvCxnSpPr>
          <p:spPr>
            <a:xfrm flipH="1">
              <a:off x="4455493"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151006" y="103765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7" name="矩形 56"/>
            <p:cNvSpPr/>
            <p:nvPr/>
          </p:nvSpPr>
          <p:spPr>
            <a:xfrm>
              <a:off x="4653233" y="105942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51" name="群組 50"/>
            <p:cNvGrpSpPr/>
            <p:nvPr/>
          </p:nvGrpSpPr>
          <p:grpSpPr>
            <a:xfrm>
              <a:off x="3183188" y="1085048"/>
              <a:ext cx="365326" cy="367349"/>
              <a:chOff x="-1866900" y="1906630"/>
              <a:chExt cx="365326" cy="367349"/>
            </a:xfrm>
          </p:grpSpPr>
          <p:cxnSp>
            <p:nvCxnSpPr>
              <p:cNvPr id="52" name="直線接點 5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3" name="群組 92"/>
          <p:cNvGrpSpPr/>
          <p:nvPr/>
        </p:nvGrpSpPr>
        <p:grpSpPr>
          <a:xfrm>
            <a:off x="516672" y="3953754"/>
            <a:ext cx="2219144" cy="2125361"/>
            <a:chOff x="516672" y="3953754"/>
            <a:chExt cx="2219144" cy="2125361"/>
          </a:xfrm>
        </p:grpSpPr>
        <p:sp>
          <p:nvSpPr>
            <p:cNvPr id="37" name="橢圓 36"/>
            <p:cNvSpPr/>
            <p:nvPr/>
          </p:nvSpPr>
          <p:spPr>
            <a:xfrm>
              <a:off x="1296129"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p:cNvCxnSpPr/>
            <p:nvPr/>
          </p:nvCxnSpPr>
          <p:spPr>
            <a:xfrm flipV="1">
              <a:off x="1428177"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640871"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516672"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1" name="文字方塊 40"/>
            <p:cNvSpPr txBox="1"/>
            <p:nvPr/>
          </p:nvSpPr>
          <p:spPr>
            <a:xfrm>
              <a:off x="2068159"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2" name="直線單箭頭接點 41"/>
            <p:cNvCxnSpPr>
              <a:endCxn id="37" idx="1"/>
            </p:cNvCxnSpPr>
            <p:nvPr/>
          </p:nvCxnSpPr>
          <p:spPr>
            <a:xfrm>
              <a:off x="821197"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endCxn id="37" idx="7"/>
            </p:cNvCxnSpPr>
            <p:nvPr/>
          </p:nvCxnSpPr>
          <p:spPr>
            <a:xfrm flipH="1">
              <a:off x="1856045"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25354" y="395375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9" name="矩形 58"/>
            <p:cNvSpPr/>
            <p:nvPr/>
          </p:nvSpPr>
          <p:spPr>
            <a:xfrm>
              <a:off x="2127581" y="3975526"/>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2" name="群組 61"/>
            <p:cNvGrpSpPr/>
            <p:nvPr/>
          </p:nvGrpSpPr>
          <p:grpSpPr>
            <a:xfrm>
              <a:off x="2160376" y="4016851"/>
              <a:ext cx="365326" cy="367349"/>
              <a:chOff x="-1866900" y="1906630"/>
              <a:chExt cx="365326" cy="367349"/>
            </a:xfrm>
          </p:grpSpPr>
          <p:cxnSp>
            <p:nvCxnSpPr>
              <p:cNvPr id="63" name="直線接點 6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4" name="群組 93"/>
          <p:cNvGrpSpPr/>
          <p:nvPr/>
        </p:nvGrpSpPr>
        <p:grpSpPr>
          <a:xfrm>
            <a:off x="3116120" y="3966571"/>
            <a:ext cx="2219144" cy="2112544"/>
            <a:chOff x="3116120" y="3966571"/>
            <a:chExt cx="2219144" cy="2112544"/>
          </a:xfrm>
        </p:grpSpPr>
        <p:sp>
          <p:nvSpPr>
            <p:cNvPr id="44" name="橢圓 43"/>
            <p:cNvSpPr/>
            <p:nvPr/>
          </p:nvSpPr>
          <p:spPr>
            <a:xfrm>
              <a:off x="3895577"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p:cNvCxnSpPr/>
            <p:nvPr/>
          </p:nvCxnSpPr>
          <p:spPr>
            <a:xfrm flipV="1">
              <a:off x="4027625"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4240319"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3116120"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8" name="文字方塊 47"/>
            <p:cNvSpPr txBox="1"/>
            <p:nvPr/>
          </p:nvSpPr>
          <p:spPr>
            <a:xfrm>
              <a:off x="4667607"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9" name="直線單箭頭接點 48"/>
            <p:cNvCxnSpPr>
              <a:endCxn id="44" idx="1"/>
            </p:cNvCxnSpPr>
            <p:nvPr/>
          </p:nvCxnSpPr>
          <p:spPr>
            <a:xfrm>
              <a:off x="3420645"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endCxn id="44" idx="7"/>
            </p:cNvCxnSpPr>
            <p:nvPr/>
          </p:nvCxnSpPr>
          <p:spPr>
            <a:xfrm flipH="1">
              <a:off x="4455493"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249189" y="396657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61" name="矩形 60"/>
            <p:cNvSpPr/>
            <p:nvPr/>
          </p:nvSpPr>
          <p:spPr>
            <a:xfrm>
              <a:off x="4751416" y="398834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5" name="群組 64"/>
            <p:cNvGrpSpPr/>
            <p:nvPr/>
          </p:nvGrpSpPr>
          <p:grpSpPr>
            <a:xfrm>
              <a:off x="3287458" y="4011452"/>
              <a:ext cx="365326" cy="367349"/>
              <a:chOff x="-1866900" y="1906630"/>
              <a:chExt cx="365326" cy="367349"/>
            </a:xfrm>
          </p:grpSpPr>
          <p:cxnSp>
            <p:nvCxnSpPr>
              <p:cNvPr id="66" name="直線接點 6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8" name="群組 67"/>
            <p:cNvGrpSpPr/>
            <p:nvPr/>
          </p:nvGrpSpPr>
          <p:grpSpPr>
            <a:xfrm>
              <a:off x="4829126" y="4065141"/>
              <a:ext cx="365326" cy="367349"/>
              <a:chOff x="-1866900" y="1906630"/>
              <a:chExt cx="365326" cy="367349"/>
            </a:xfrm>
          </p:grpSpPr>
          <p:cxnSp>
            <p:nvCxnSpPr>
              <p:cNvPr id="69" name="直線接點 6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1" name="文字方塊 70"/>
          <p:cNvSpPr txBox="1"/>
          <p:nvPr/>
        </p:nvSpPr>
        <p:spPr>
          <a:xfrm>
            <a:off x="516672" y="3231038"/>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2" name="文字方塊 71"/>
          <p:cNvSpPr txBox="1"/>
          <p:nvPr/>
        </p:nvSpPr>
        <p:spPr>
          <a:xfrm>
            <a:off x="3086867" y="3233365"/>
            <a:ext cx="2248397" cy="461665"/>
          </a:xfrm>
          <a:prstGeom prst="rect">
            <a:avLst/>
          </a:prstGeom>
          <a:noFill/>
        </p:spPr>
        <p:txBody>
          <a:bodyPr wrap="square" rtlCol="0">
            <a:spAutoFit/>
          </a:bodyPr>
          <a:lstStyle/>
          <a:p>
            <a:pPr algn="ctr"/>
            <a:r>
              <a:rPr lang="en-US" altLang="zh-TW" sz="2400" dirty="0"/>
              <a:t>z=w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3" name="文字方塊 72"/>
          <p:cNvSpPr txBox="1"/>
          <p:nvPr/>
        </p:nvSpPr>
        <p:spPr>
          <a:xfrm>
            <a:off x="499921" y="604385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endParaRPr lang="zh-TW" altLang="en-US" sz="2400" baseline="-25000" dirty="0"/>
          </a:p>
        </p:txBody>
      </p:sp>
      <p:sp>
        <p:nvSpPr>
          <p:cNvPr id="74" name="文字方塊 73"/>
          <p:cNvSpPr txBox="1"/>
          <p:nvPr/>
        </p:nvSpPr>
        <p:spPr>
          <a:xfrm>
            <a:off x="3116120" y="6083616"/>
            <a:ext cx="2248397" cy="461665"/>
          </a:xfrm>
          <a:prstGeom prst="rect">
            <a:avLst/>
          </a:prstGeom>
          <a:noFill/>
        </p:spPr>
        <p:txBody>
          <a:bodyPr wrap="square" rtlCol="0">
            <a:spAutoFit/>
          </a:bodyPr>
          <a:lstStyle/>
          <a:p>
            <a:pPr algn="ctr"/>
            <a:r>
              <a:rPr lang="en-US" altLang="zh-TW" sz="2400" dirty="0"/>
              <a:t>z=0</a:t>
            </a:r>
            <a:endParaRPr lang="zh-TW" altLang="en-US" sz="2400" baseline="-25000" dirty="0"/>
          </a:p>
        </p:txBody>
      </p:sp>
      <p:sp>
        <p:nvSpPr>
          <p:cNvPr id="75" name="橢圓 74"/>
          <p:cNvSpPr/>
          <p:nvPr/>
        </p:nvSpPr>
        <p:spPr>
          <a:xfrm>
            <a:off x="6985165" y="487903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p:cNvCxnSpPr/>
          <p:nvPr/>
        </p:nvCxnSpPr>
        <p:spPr>
          <a:xfrm flipV="1">
            <a:off x="7117213" y="501108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7329907" y="553502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88480" y="370082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79" name="矩形 78"/>
          <p:cNvSpPr/>
          <p:nvPr/>
        </p:nvSpPr>
        <p:spPr>
          <a:xfrm>
            <a:off x="7790707" y="372259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80" name="文字方塊 79"/>
          <p:cNvSpPr txBox="1"/>
          <p:nvPr/>
        </p:nvSpPr>
        <p:spPr>
          <a:xfrm>
            <a:off x="6205708" y="435457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1" name="文字方塊 80"/>
          <p:cNvSpPr txBox="1"/>
          <p:nvPr/>
        </p:nvSpPr>
        <p:spPr>
          <a:xfrm>
            <a:off x="7997471" y="4390976"/>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83" name="直線單箭頭接點 82"/>
          <p:cNvCxnSpPr>
            <a:endCxn id="75" idx="1"/>
          </p:cNvCxnSpPr>
          <p:nvPr/>
        </p:nvCxnSpPr>
        <p:spPr>
          <a:xfrm>
            <a:off x="6510233" y="417259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75" idx="7"/>
          </p:cNvCxnSpPr>
          <p:nvPr/>
        </p:nvCxnSpPr>
        <p:spPr>
          <a:xfrm flipH="1">
            <a:off x="7545081" y="417259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字方塊 84"/>
              <p:cNvSpPr txBox="1"/>
              <p:nvPr/>
            </p:nvSpPr>
            <p:spPr>
              <a:xfrm>
                <a:off x="6125570" y="4234473"/>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125570" y="4234473"/>
                <a:ext cx="238848" cy="69147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7905905" y="4276072"/>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7905905" y="4276072"/>
                <a:ext cx="238848" cy="691471"/>
              </a:xfrm>
              <a:prstGeom prst="rect">
                <a:avLst/>
              </a:prstGeom>
              <a:blipFill>
                <a:blip r:embed="rId3"/>
                <a:stretch>
                  <a:fillRect/>
                </a:stretch>
              </a:blipFill>
            </p:spPr>
            <p:txBody>
              <a:bodyPr/>
              <a:lstStyle/>
              <a:p>
                <a:r>
                  <a:rPr lang="zh-TW" altLang="en-US">
                    <a:noFill/>
                  </a:rPr>
                  <a:t> </a:t>
                </a:r>
              </a:p>
            </p:txBody>
          </p:sp>
        </mc:Fallback>
      </mc:AlternateContent>
      <p:grpSp>
        <p:nvGrpSpPr>
          <p:cNvPr id="90" name="群組 89"/>
          <p:cNvGrpSpPr/>
          <p:nvPr/>
        </p:nvGrpSpPr>
        <p:grpSpPr>
          <a:xfrm>
            <a:off x="6096841" y="288909"/>
            <a:ext cx="2432630" cy="2873769"/>
            <a:chOff x="6096841" y="288909"/>
            <a:chExt cx="2432630" cy="2873769"/>
          </a:xfrm>
        </p:grpSpPr>
        <p:grpSp>
          <p:nvGrpSpPr>
            <p:cNvPr id="87" name="群組 86"/>
            <p:cNvGrpSpPr/>
            <p:nvPr/>
          </p:nvGrpSpPr>
          <p:grpSpPr>
            <a:xfrm>
              <a:off x="6205708" y="468942"/>
              <a:ext cx="2248397" cy="2605113"/>
              <a:chOff x="6310492" y="287501"/>
              <a:chExt cx="2248397" cy="2605113"/>
            </a:xfrm>
          </p:grpSpPr>
          <p:sp>
            <p:nvSpPr>
              <p:cNvPr id="6" name="橢圓 5"/>
              <p:cNvSpPr/>
              <p:nvPr/>
            </p:nvSpPr>
            <p:spPr>
              <a:xfrm>
                <a:off x="7089949" y="1465717"/>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7221997" y="1597765"/>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434691" y="2121699"/>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93264" y="28750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14" name="矩形 13"/>
              <p:cNvSpPr/>
              <p:nvPr/>
            </p:nvSpPr>
            <p:spPr>
              <a:xfrm>
                <a:off x="7895491" y="30927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15" name="文字方塊 14"/>
              <p:cNvSpPr txBox="1"/>
              <p:nvPr/>
            </p:nvSpPr>
            <p:spPr>
              <a:xfrm>
                <a:off x="6310492" y="941251"/>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6" name="文字方塊 15"/>
              <p:cNvSpPr txBox="1"/>
              <p:nvPr/>
            </p:nvSpPr>
            <p:spPr>
              <a:xfrm>
                <a:off x="7861979" y="9577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17" name="文字方塊 16"/>
              <p:cNvSpPr txBox="1"/>
              <p:nvPr/>
            </p:nvSpPr>
            <p:spPr>
              <a:xfrm>
                <a:off x="6310492" y="243094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cxnSp>
            <p:nvCxnSpPr>
              <p:cNvPr id="19" name="直線單箭頭接點 18"/>
              <p:cNvCxnSpPr>
                <a:endCxn id="6" idx="1"/>
              </p:cNvCxnSpPr>
              <p:nvPr/>
            </p:nvCxnSpPr>
            <p:spPr>
              <a:xfrm>
                <a:off x="6615017" y="759273"/>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6" idx="7"/>
              </p:cNvCxnSpPr>
              <p:nvPr/>
            </p:nvCxnSpPr>
            <p:spPr>
              <a:xfrm flipH="1">
                <a:off x="7649865" y="759273"/>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矩形 87"/>
            <p:cNvSpPr/>
            <p:nvPr/>
          </p:nvSpPr>
          <p:spPr>
            <a:xfrm>
              <a:off x="6096841" y="288909"/>
              <a:ext cx="2432630" cy="287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89" name="文字方塊 88"/>
              <p:cNvSpPr txBox="1"/>
              <p:nvPr/>
            </p:nvSpPr>
            <p:spPr>
              <a:xfrm>
                <a:off x="5899722" y="5787009"/>
                <a:ext cx="27439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f>
                        <m:fPr>
                          <m:ctrlPr>
                            <a:rPr lang="en-US" altLang="zh-TW" sz="2400" b="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f>
                        <m:fPr>
                          <m:ctrlPr>
                            <a:rPr lang="en-US" altLang="zh-TW" sz="2400" i="1" smtClean="0">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5899722" y="5787009"/>
                <a:ext cx="2743956" cy="69147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39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8" grpId="0" animBg="1"/>
      <p:bldP spid="79" grpId="0" animBg="1"/>
      <p:bldP spid="80" grpId="0"/>
      <p:bldP spid="81" grpId="0"/>
      <p:bldP spid="85" grpId="0"/>
      <p:bldP spid="86" grpId="0"/>
      <p:bldP spid="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a:t>Deep learning techniques</a:t>
            </a:r>
            <a:endParaRPr lang="zh-TW" altLang="en-US" dirty="0"/>
          </a:p>
        </p:txBody>
      </p:sp>
      <p:sp>
        <p:nvSpPr>
          <p:cNvPr id="3" name="Content Placeholder 2"/>
          <p:cNvSpPr>
            <a:spLocks noGrp="1"/>
          </p:cNvSpPr>
          <p:nvPr>
            <p:ph idx="1"/>
          </p:nvPr>
        </p:nvSpPr>
        <p:spPr>
          <a:xfrm>
            <a:off x="453838" y="1722818"/>
            <a:ext cx="7886700" cy="4351338"/>
          </a:xfrm>
        </p:spPr>
        <p:txBody>
          <a:bodyPr/>
          <a:lstStyle/>
          <a:p>
            <a:r>
              <a:rPr lang="en-US" dirty="0"/>
              <a:t>Supervised deep learning</a:t>
            </a:r>
          </a:p>
          <a:p>
            <a:r>
              <a:rPr lang="en-US" dirty="0"/>
              <a:t>Unsupervised deep learning</a:t>
            </a:r>
          </a:p>
          <a:p>
            <a:r>
              <a:rPr lang="en-US" dirty="0"/>
              <a:t>Semi-supervised deep learning</a:t>
            </a:r>
          </a:p>
          <a:p>
            <a:r>
              <a:rPr lang="en-US" dirty="0"/>
              <a:t>Transfer deep learning</a:t>
            </a:r>
          </a:p>
          <a:p>
            <a:r>
              <a:rPr lang="en-US" dirty="0"/>
              <a:t>…..</a:t>
            </a:r>
            <a:endParaRPr lang="en-NZ" dirty="0"/>
          </a:p>
        </p:txBody>
      </p:sp>
    </p:spTree>
    <p:extLst>
      <p:ext uri="{BB962C8B-B14F-4D97-AF65-F5344CB8AC3E}">
        <p14:creationId xmlns:p14="http://schemas.microsoft.com/office/powerpoint/2010/main" val="547758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3377630" y="5367454"/>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5997167" y="1628288"/>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6006487"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nvPr>
        </p:nvGraphicFramePr>
        <p:xfrm>
          <a:off x="886212" y="1663279"/>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708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4833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6987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6997123" y="2992134"/>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6896711" y="147046"/>
            <a:ext cx="728093" cy="686595"/>
          </a:xfrm>
          <a:prstGeom prst="rect">
            <a:avLst/>
          </a:prstGeom>
        </p:spPr>
      </p:pic>
      <p:sp>
        <p:nvSpPr>
          <p:cNvPr id="24" name="右彎箭號 23"/>
          <p:cNvSpPr/>
          <p:nvPr/>
        </p:nvSpPr>
        <p:spPr>
          <a:xfrm flipV="1">
            <a:off x="2300119" y="5296740"/>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6486741" y="5147415"/>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7533713" y="3241774"/>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7533713" y="1035882"/>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4800942" y="3883054"/>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4833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4800942" y="1567416"/>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4171996"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632603" y="307037"/>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2434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Try another task</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88094" y="6127233"/>
            <a:ext cx="3129639" cy="369332"/>
          </a:xfrm>
          <a:prstGeom prst="rect">
            <a:avLst/>
          </a:prstGeom>
        </p:spPr>
        <p:txBody>
          <a:bodyPr wrap="none">
            <a:spAutoFit/>
          </a:bodyPr>
          <a:lstStyle/>
          <a:p>
            <a:r>
              <a:rPr lang="zh-TW" altLang="en-US" dirty="0"/>
              <a:t>http://top-breaking-news.com/</a:t>
            </a:r>
          </a:p>
        </p:txBody>
      </p:sp>
      <p:sp>
        <p:nvSpPr>
          <p:cNvPr id="6" name="矩形 5"/>
          <p:cNvSpPr/>
          <p:nvPr/>
        </p:nvSpPr>
        <p:spPr>
          <a:xfrm>
            <a:off x="4728190" y="2105191"/>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7" name="向右箭號 6"/>
          <p:cNvSpPr/>
          <p:nvPr/>
        </p:nvSpPr>
        <p:spPr>
          <a:xfrm>
            <a:off x="6534552" y="244667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3896559" y="1979869"/>
            <a:ext cx="274307" cy="1494693"/>
          </a:xfrm>
          <a:prstGeom prst="rect">
            <a:avLst/>
          </a:prstGeom>
        </p:spPr>
      </p:pic>
      <p:sp>
        <p:nvSpPr>
          <p:cNvPr id="9" name="向右箭號 8"/>
          <p:cNvSpPr/>
          <p:nvPr/>
        </p:nvSpPr>
        <p:spPr>
          <a:xfrm>
            <a:off x="4228873" y="2446672"/>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4"/>
          <a:stretch>
            <a:fillRect/>
          </a:stretch>
        </p:blipFill>
        <p:spPr>
          <a:xfrm>
            <a:off x="6996065" y="2017672"/>
            <a:ext cx="292260" cy="1510931"/>
          </a:xfrm>
          <a:prstGeom prst="rect">
            <a:avLst/>
          </a:prstGeom>
        </p:spPr>
      </p:pic>
      <p:sp>
        <p:nvSpPr>
          <p:cNvPr id="13" name="文字方塊 12"/>
          <p:cNvSpPr txBox="1"/>
          <p:nvPr/>
        </p:nvSpPr>
        <p:spPr>
          <a:xfrm>
            <a:off x="7686947" y="1450528"/>
            <a:ext cx="1397000" cy="461665"/>
          </a:xfrm>
          <a:prstGeom prst="rect">
            <a:avLst/>
          </a:prstGeom>
          <a:noFill/>
        </p:spPr>
        <p:txBody>
          <a:bodyPr wrap="square" rtlCol="0">
            <a:spAutoFit/>
          </a:bodyPr>
          <a:lstStyle/>
          <a:p>
            <a:r>
              <a:rPr lang="zh-TW" altLang="en-US" sz="2400" dirty="0"/>
              <a:t>政治</a:t>
            </a:r>
          </a:p>
        </p:txBody>
      </p:sp>
      <p:sp>
        <p:nvSpPr>
          <p:cNvPr id="14" name="文字方塊 13"/>
          <p:cNvSpPr txBox="1"/>
          <p:nvPr/>
        </p:nvSpPr>
        <p:spPr>
          <a:xfrm>
            <a:off x="7686947" y="3482291"/>
            <a:ext cx="1221423" cy="461665"/>
          </a:xfrm>
          <a:prstGeom prst="rect">
            <a:avLst/>
          </a:prstGeom>
          <a:noFill/>
        </p:spPr>
        <p:txBody>
          <a:bodyPr wrap="square" rtlCol="0">
            <a:spAutoFit/>
          </a:bodyPr>
          <a:lstStyle/>
          <a:p>
            <a:r>
              <a:rPr lang="zh-TW" altLang="en-US" sz="2400" dirty="0"/>
              <a:t>體育</a:t>
            </a:r>
          </a:p>
        </p:txBody>
      </p:sp>
      <p:cxnSp>
        <p:nvCxnSpPr>
          <p:cNvPr id="15" name="直線單箭頭接點 14"/>
          <p:cNvCxnSpPr/>
          <p:nvPr/>
        </p:nvCxnSpPr>
        <p:spPr>
          <a:xfrm flipV="1">
            <a:off x="7165445" y="1769821"/>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52413" y="2361832"/>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65445" y="3349303"/>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84079" y="2105191"/>
            <a:ext cx="1397000" cy="461665"/>
          </a:xfrm>
          <a:prstGeom prst="rect">
            <a:avLst/>
          </a:prstGeom>
          <a:noFill/>
        </p:spPr>
        <p:txBody>
          <a:bodyPr wrap="square" rtlCol="0">
            <a:spAutoFit/>
          </a:bodyPr>
          <a:lstStyle/>
          <a:p>
            <a:r>
              <a:rPr lang="zh-TW" altLang="en-US" sz="2400" dirty="0"/>
              <a:t>經濟</a:t>
            </a:r>
          </a:p>
        </p:txBody>
      </p:sp>
      <p:sp>
        <p:nvSpPr>
          <p:cNvPr id="5" name="手繪多邊形 4"/>
          <p:cNvSpPr/>
          <p:nvPr/>
        </p:nvSpPr>
        <p:spPr>
          <a:xfrm>
            <a:off x="2831732" y="2468109"/>
            <a:ext cx="971011" cy="550862"/>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812659" y="3896187"/>
            <a:ext cx="3430209" cy="461665"/>
          </a:xfrm>
          <a:prstGeom prst="rect">
            <a:avLst/>
          </a:prstGeom>
          <a:noFill/>
        </p:spPr>
        <p:txBody>
          <a:bodyPr wrap="square" rtlCol="0">
            <a:spAutoFit/>
          </a:bodyPr>
          <a:lstStyle/>
          <a:p>
            <a:pPr algn="ctr"/>
            <a:r>
              <a:rPr lang="en-US" altLang="zh-TW" sz="2400" dirty="0"/>
              <a:t>“president” in document</a:t>
            </a:r>
            <a:endParaRPr lang="zh-TW" altLang="en-US" sz="2400" dirty="0"/>
          </a:p>
        </p:txBody>
      </p:sp>
      <p:sp>
        <p:nvSpPr>
          <p:cNvPr id="20" name="文字方塊 19"/>
          <p:cNvSpPr txBox="1"/>
          <p:nvPr/>
        </p:nvSpPr>
        <p:spPr>
          <a:xfrm>
            <a:off x="744189" y="1643526"/>
            <a:ext cx="3105462" cy="461665"/>
          </a:xfrm>
          <a:prstGeom prst="rect">
            <a:avLst/>
          </a:prstGeom>
          <a:noFill/>
        </p:spPr>
        <p:txBody>
          <a:bodyPr wrap="square" rtlCol="0">
            <a:spAutoFit/>
          </a:bodyPr>
          <a:lstStyle/>
          <a:p>
            <a:pPr algn="ctr"/>
            <a:r>
              <a:rPr lang="en-US" altLang="zh-TW" sz="2400" dirty="0"/>
              <a:t>“stock” in document</a:t>
            </a:r>
            <a:endParaRPr lang="zh-TW" altLang="en-US" sz="2400" dirty="0"/>
          </a:p>
        </p:txBody>
      </p:sp>
      <p:cxnSp>
        <p:nvCxnSpPr>
          <p:cNvPr id="21" name="直線單箭頭接點 20"/>
          <p:cNvCxnSpPr/>
          <p:nvPr/>
        </p:nvCxnSpPr>
        <p:spPr>
          <a:xfrm flipH="1" flipV="1">
            <a:off x="3973357" y="3331948"/>
            <a:ext cx="1088158" cy="587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640473" y="1893961"/>
            <a:ext cx="388325" cy="264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461665"/>
          </a:xfrm>
          <a:prstGeom prst="rect">
            <a:avLst/>
          </a:prstGeom>
          <a:noFill/>
        </p:spPr>
        <p:txBody>
          <a:bodyPr wrap="square" rtlCol="0">
            <a:spAutoFit/>
          </a:bodyPr>
          <a:lstStyle/>
          <a:p>
            <a:pPr algn="ctr"/>
            <a:r>
              <a:rPr lang="zh-TW" altLang="en-US" sz="2400" dirty="0"/>
              <a:t>體育</a:t>
            </a:r>
          </a:p>
        </p:txBody>
      </p:sp>
      <p:sp>
        <p:nvSpPr>
          <p:cNvPr id="27" name="文字方塊 26"/>
          <p:cNvSpPr txBox="1"/>
          <p:nvPr/>
        </p:nvSpPr>
        <p:spPr>
          <a:xfrm>
            <a:off x="6077672" y="5835110"/>
            <a:ext cx="1219200" cy="461665"/>
          </a:xfrm>
          <a:prstGeom prst="rect">
            <a:avLst/>
          </a:prstGeom>
          <a:noFill/>
        </p:spPr>
        <p:txBody>
          <a:bodyPr wrap="square" rtlCol="0">
            <a:spAutoFit/>
          </a:bodyPr>
          <a:lstStyle/>
          <a:p>
            <a:pPr algn="ctr"/>
            <a:r>
              <a:rPr lang="zh-TW" altLang="en-US" sz="2400" dirty="0"/>
              <a:t>政治</a:t>
            </a:r>
          </a:p>
        </p:txBody>
      </p:sp>
      <p:sp>
        <p:nvSpPr>
          <p:cNvPr id="28" name="文字方塊 27"/>
          <p:cNvSpPr txBox="1"/>
          <p:nvPr/>
        </p:nvSpPr>
        <p:spPr>
          <a:xfrm>
            <a:off x="7422215" y="5860297"/>
            <a:ext cx="1219200" cy="461665"/>
          </a:xfrm>
          <a:prstGeom prst="rect">
            <a:avLst/>
          </a:prstGeom>
          <a:noFill/>
        </p:spPr>
        <p:txBody>
          <a:bodyPr wrap="square" rtlCol="0">
            <a:spAutoFit/>
          </a:bodyPr>
          <a:lstStyle/>
          <a:p>
            <a:pPr algn="ctr"/>
            <a:r>
              <a:rPr lang="zh-TW" altLang="en-US" sz="2400" dirty="0"/>
              <a:t>財經</a:t>
            </a:r>
          </a:p>
        </p:txBody>
      </p:sp>
    </p:spTree>
    <p:extLst>
      <p:ext uri="{BB962C8B-B14F-4D97-AF65-F5344CB8AC3E}">
        <p14:creationId xmlns:p14="http://schemas.microsoft.com/office/powerpoint/2010/main" val="27776963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19" grpId="0"/>
      <p:bldP spid="20" grpId="0"/>
      <p:bldP spid="26" grpId="0"/>
      <p:bldP spid="27" grpId="0"/>
      <p:bldP spid="2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Try another task</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845267" y="1690689"/>
            <a:ext cx="7453466" cy="3627933"/>
          </a:xfrm>
          <a:prstGeom prst="rect">
            <a:avLst/>
          </a:prstGeom>
        </p:spPr>
      </p:pic>
      <p:pic>
        <p:nvPicPr>
          <p:cNvPr id="5" name="圖片 4"/>
          <p:cNvPicPr>
            <a:picLocks noChangeAspect="1"/>
          </p:cNvPicPr>
          <p:nvPr/>
        </p:nvPicPr>
        <p:blipFill>
          <a:blip r:embed="rId3"/>
          <a:stretch>
            <a:fillRect/>
          </a:stretch>
        </p:blipFill>
        <p:spPr>
          <a:xfrm>
            <a:off x="845267" y="5453558"/>
            <a:ext cx="7453466" cy="1187208"/>
          </a:xfrm>
          <a:prstGeom prst="rect">
            <a:avLst/>
          </a:prstGeom>
        </p:spPr>
      </p:pic>
      <p:pic>
        <p:nvPicPr>
          <p:cNvPr id="6" name="圖片 5"/>
          <p:cNvPicPr>
            <a:picLocks noChangeAspect="1"/>
          </p:cNvPicPr>
          <p:nvPr/>
        </p:nvPicPr>
        <p:blipFill>
          <a:blip r:embed="rId4"/>
          <a:stretch>
            <a:fillRect/>
          </a:stretch>
        </p:blipFill>
        <p:spPr>
          <a:xfrm>
            <a:off x="5893517" y="473077"/>
            <a:ext cx="2838450" cy="2543175"/>
          </a:xfrm>
          <a:prstGeom prst="rect">
            <a:avLst/>
          </a:prstGeom>
        </p:spPr>
      </p:pic>
    </p:spTree>
    <p:extLst>
      <p:ext uri="{BB962C8B-B14F-4D97-AF65-F5344CB8AC3E}">
        <p14:creationId xmlns:p14="http://schemas.microsoft.com/office/powerpoint/2010/main" val="178180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TotalTime>
  <Words>4977</Words>
  <Application>Microsoft Office PowerPoint</Application>
  <PresentationFormat>On-screen Show (4:3)</PresentationFormat>
  <Paragraphs>1473</Paragraphs>
  <Slides>92</Slides>
  <Notes>60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3" baseType="lpstr">
      <vt:lpstr>Helvetica Neue</vt:lpstr>
      <vt:lpstr>Lucida Grande</vt:lpstr>
      <vt:lpstr>arial</vt:lpstr>
      <vt:lpstr>arial</vt:lpstr>
      <vt:lpstr>Calibri</vt:lpstr>
      <vt:lpstr>Calibri Light</vt:lpstr>
      <vt:lpstr>Cambria Math</vt:lpstr>
      <vt:lpstr>Garamond</vt:lpstr>
      <vt:lpstr>Wingdings</vt:lpstr>
      <vt:lpstr>Office 佈景主題</vt:lpstr>
      <vt:lpstr>方程式</vt:lpstr>
      <vt:lpstr>Deep Learning</vt:lpstr>
      <vt:lpstr>Outlie</vt:lpstr>
      <vt:lpstr>“Deep Learning doesn’t do different things,      it does things differently”</vt:lpstr>
      <vt:lpstr>PowerPoint Presentation</vt:lpstr>
      <vt:lpstr>Deep learning attracts lots of attention.</vt:lpstr>
      <vt:lpstr>Supervised Learning</vt:lpstr>
      <vt:lpstr>Deep Learning</vt:lpstr>
      <vt:lpstr>PowerPoint Presentation</vt:lpstr>
      <vt:lpstr>Deep learning techniques</vt:lpstr>
      <vt:lpstr>Three Steps for Deep Learning Training</vt:lpstr>
      <vt:lpstr>Neural Network </vt:lpstr>
      <vt:lpstr>Fully Connect Feedforward Network</vt:lpstr>
      <vt:lpstr>Fully Connect Feedforward Network</vt:lpstr>
      <vt:lpstr>Fully Connect Feedforward Network</vt:lpstr>
      <vt:lpstr>Fully Connect Feedforward Network</vt:lpstr>
      <vt:lpstr>PowerPoint Presentation</vt:lpstr>
      <vt:lpstr>PowerPoint Presentation</vt:lpstr>
      <vt:lpstr>Matrix Operation</vt:lpstr>
      <vt:lpstr>Neural Network </vt:lpstr>
      <vt:lpstr>Neural Network </vt:lpstr>
      <vt:lpstr>Output Layer as Multi-Class Classifier</vt:lpstr>
      <vt:lpstr>Example Application</vt:lpstr>
      <vt:lpstr>Example Application</vt:lpstr>
      <vt:lpstr>Example Application</vt:lpstr>
      <vt:lpstr>FAQ</vt:lpstr>
      <vt:lpstr>Three Steps for Deep Learning</vt:lpstr>
      <vt:lpstr>Loss for an Example</vt:lpstr>
      <vt:lpstr>Total Loss</vt:lpstr>
      <vt:lpstr>Three Steps for Deep Learning</vt:lpstr>
      <vt:lpstr>Gradient Descent</vt:lpstr>
      <vt:lpstr>Gradient Descent</vt:lpstr>
      <vt:lpstr>Gradient Descent</vt:lpstr>
      <vt:lpstr>Backpropagation</vt:lpstr>
      <vt:lpstr>Three Steps for Deep Learning</vt:lpstr>
      <vt:lpstr>Why Deep?</vt:lpstr>
      <vt:lpstr>Deeper is Better?</vt:lpstr>
      <vt:lpstr>Universality Theorem</vt:lpstr>
      <vt:lpstr>Fat + Short v.s. Thin + Tall</vt:lpstr>
      <vt:lpstr>Fat + Short v.s. Thin + Tall</vt:lpstr>
      <vt:lpstr>Performance vs Sample Size</vt:lpstr>
      <vt:lpstr>Is deep always good?</vt:lpstr>
      <vt:lpstr>Tips for Deep Learning</vt:lpstr>
      <vt:lpstr>PowerPoint Presentation</vt:lpstr>
      <vt:lpstr>Do not always blame Overfitting</vt:lpstr>
      <vt:lpstr>PowerPoint Presentation</vt:lpstr>
      <vt:lpstr>PowerPoint Presentation</vt:lpstr>
      <vt:lpstr>Hard to get the power of Deep …</vt:lpstr>
      <vt:lpstr>Vanishing Gradient Problem</vt:lpstr>
      <vt:lpstr>Vanishing Gradient Problem</vt:lpstr>
      <vt:lpstr>ReLU</vt:lpstr>
      <vt:lpstr>ReLU</vt:lpstr>
      <vt:lpstr>ReLU</vt:lpstr>
      <vt:lpstr>ReLU - variant</vt:lpstr>
      <vt:lpstr>Maxout </vt:lpstr>
      <vt:lpstr>Maxout</vt:lpstr>
      <vt:lpstr>Maxout</vt:lpstr>
      <vt:lpstr>Maxout </vt:lpstr>
      <vt:lpstr>Maxout - Training</vt:lpstr>
      <vt:lpstr>Maxout - Training</vt:lpstr>
      <vt:lpstr>PowerPoint Presentation</vt:lpstr>
      <vt:lpstr>Review</vt:lpstr>
      <vt:lpstr>RMSProp</vt:lpstr>
      <vt:lpstr>RMSProp</vt:lpstr>
      <vt:lpstr>Hard to find  optimal network parameters</vt:lpstr>
      <vt:lpstr>In physical world ……</vt:lpstr>
      <vt:lpstr>Review: Vanilla Gradient Descent</vt:lpstr>
      <vt:lpstr>Momentum</vt:lpstr>
      <vt:lpstr>Momentum</vt:lpstr>
      <vt:lpstr>Momentum</vt:lpstr>
      <vt:lpstr>Adam</vt:lpstr>
      <vt:lpstr>PowerPoint Presentation</vt:lpstr>
      <vt:lpstr>Early Stopping</vt:lpstr>
      <vt:lpstr>PowerPoint Presentation</vt:lpstr>
      <vt:lpstr>Regularization</vt:lpstr>
      <vt:lpstr>Regularization</vt:lpstr>
      <vt:lpstr>Regularization</vt:lpstr>
      <vt:lpstr>Regularization - Weight Decay</vt:lpstr>
      <vt:lpstr>PowerPoint Presentation</vt:lpstr>
      <vt:lpstr>Dropout</vt:lpstr>
      <vt:lpstr>Dropout</vt:lpstr>
      <vt:lpstr>Dropout</vt:lpstr>
      <vt:lpstr>Dropout - Intuitive Reason</vt:lpstr>
      <vt:lpstr>Dropout - Intuitive Reason</vt:lpstr>
      <vt:lpstr>Dropout - Intuitive Reason</vt:lpstr>
      <vt:lpstr>Dropout is a kind of ensemble.</vt:lpstr>
      <vt:lpstr>Dropout is a kind of ensemble.</vt:lpstr>
      <vt:lpstr>Dropout is a kind of ensemble.</vt:lpstr>
      <vt:lpstr>Dropout is a kind of ensemble.</vt:lpstr>
      <vt:lpstr>PowerPoint Presentation</vt:lpstr>
      <vt:lpstr>PowerPoint Presentation</vt:lpstr>
      <vt:lpstr>Try another task</vt:lpstr>
      <vt:lpstr>Try another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Zhu, Sean</cp:lastModifiedBy>
  <cp:revision>38</cp:revision>
  <dcterms:created xsi:type="dcterms:W3CDTF">2016-10-09T14:12:16Z</dcterms:created>
  <dcterms:modified xsi:type="dcterms:W3CDTF">2020-03-09T06:37:56Z</dcterms:modified>
</cp:coreProperties>
</file>